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99" r:id="rId1"/>
  </p:sldMasterIdLst>
  <p:notesMasterIdLst>
    <p:notesMasterId r:id="rId22"/>
  </p:notesMasterIdLst>
  <p:handoutMasterIdLst>
    <p:handoutMasterId r:id="rId23"/>
  </p:handoutMasterIdLst>
  <p:sldIdLst>
    <p:sldId id="364" r:id="rId2"/>
    <p:sldId id="362" r:id="rId3"/>
    <p:sldId id="343" r:id="rId4"/>
    <p:sldId id="361" r:id="rId5"/>
    <p:sldId id="378" r:id="rId6"/>
    <p:sldId id="379" r:id="rId7"/>
    <p:sldId id="380" r:id="rId8"/>
    <p:sldId id="381" r:id="rId9"/>
    <p:sldId id="382" r:id="rId10"/>
    <p:sldId id="383" r:id="rId11"/>
    <p:sldId id="384" r:id="rId12"/>
    <p:sldId id="385" r:id="rId13"/>
    <p:sldId id="388" r:id="rId14"/>
    <p:sldId id="387" r:id="rId15"/>
    <p:sldId id="373" r:id="rId16"/>
    <p:sldId id="393" r:id="rId17"/>
    <p:sldId id="394" r:id="rId18"/>
    <p:sldId id="390" r:id="rId19"/>
    <p:sldId id="392" r:id="rId20"/>
    <p:sldId id="350" r:id="rId21"/>
  </p:sldIdLst>
  <p:sldSz cx="9906000" cy="6858000" type="A4"/>
  <p:notesSz cx="6735763" cy="9866313"/>
  <p:embeddedFontLst>
    <p:embeddedFont>
      <p:font typeface="HY견고딕" panose="02030600000101010101" pitchFamily="18" charset="-127"/>
      <p:regular r:id="rId24"/>
    </p:embeddedFont>
    <p:embeddedFont>
      <p:font typeface="맑은 고딕" panose="020B0503020000020004" pitchFamily="50" charset="-127"/>
      <p:regular r:id="rId25"/>
      <p:bold r:id="rId26"/>
    </p:embeddedFont>
    <p:embeddedFont>
      <p:font typeface="맑은 고딕 Semilight" panose="020B0502040204020203" pitchFamily="50" charset="-127"/>
      <p:regular r:id="rId27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32" userDrawn="1">
          <p15:clr>
            <a:srgbClr val="A4A3A4"/>
          </p15:clr>
        </p15:guide>
        <p15:guide id="2" pos="3097" userDrawn="1">
          <p15:clr>
            <a:srgbClr val="A4A3A4"/>
          </p15:clr>
        </p15:guide>
        <p15:guide id="3" pos="240" userDrawn="1">
          <p15:clr>
            <a:srgbClr val="A4A3A4"/>
          </p15:clr>
        </p15:guide>
        <p15:guide id="4" pos="5978" userDrawn="1">
          <p15:clr>
            <a:srgbClr val="A4A3A4"/>
          </p15:clr>
        </p15:guide>
        <p15:guide id="5" orient="horz" pos="572" userDrawn="1">
          <p15:clr>
            <a:srgbClr val="A4A3A4"/>
          </p15:clr>
        </p15:guide>
        <p15:guide id="6" orient="horz" pos="3385" userDrawn="1">
          <p15:clr>
            <a:srgbClr val="A4A3A4"/>
          </p15:clr>
        </p15:guide>
        <p15:guide id="7" orient="horz" pos="3974" userDrawn="1">
          <p15:clr>
            <a:srgbClr val="A4A3A4"/>
          </p15:clr>
        </p15:guide>
        <p15:guide id="8" orient="horz" pos="77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8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69AA"/>
    <a:srgbClr val="0033CC"/>
    <a:srgbClr val="3E3E3E"/>
    <a:srgbClr val="0000FF"/>
    <a:srgbClr val="D9D9D9"/>
    <a:srgbClr val="FFF7A2"/>
    <a:srgbClr val="FFF7A0"/>
    <a:srgbClr val="B4DFF2"/>
    <a:srgbClr val="2393C5"/>
    <a:srgbClr val="2696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보통 스타일 3 - 강조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보통 스타일 3 - 강조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427" autoAdjust="0"/>
    <p:restoredTop sz="96336" autoAdjust="0"/>
  </p:normalViewPr>
  <p:slideViewPr>
    <p:cSldViewPr snapToGrid="0">
      <p:cViewPr varScale="1">
        <p:scale>
          <a:sx n="110" d="100"/>
          <a:sy n="110" d="100"/>
        </p:scale>
        <p:origin x="1428" y="96"/>
      </p:cViewPr>
      <p:guideLst>
        <p:guide orient="horz" pos="2432"/>
        <p:guide pos="3097"/>
        <p:guide pos="240"/>
        <p:guide pos="5978"/>
        <p:guide orient="horz" pos="572"/>
        <p:guide orient="horz" pos="3385"/>
        <p:guide orient="horz" pos="3974"/>
        <p:guide orient="horz" pos="77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 snapToGrid="0">
      <p:cViewPr varScale="1">
        <p:scale>
          <a:sx n="45" d="100"/>
          <a:sy n="45" d="100"/>
        </p:scale>
        <p:origin x="2836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4.fntdata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565" cy="493868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14626" y="0"/>
            <a:ext cx="2919565" cy="493868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r">
              <a:defRPr sz="1200"/>
            </a:lvl1pPr>
          </a:lstStyle>
          <a:p>
            <a:fld id="{AD534702-056B-476C-9177-3F0C5237826B}" type="datetimeFigureOut">
              <a:rPr lang="ko-KR" altLang="en-US" smtClean="0"/>
              <a:t>2026-03-09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372445"/>
            <a:ext cx="2919565" cy="493868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14626" y="9372445"/>
            <a:ext cx="2919565" cy="493868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r">
              <a:defRPr sz="1200"/>
            </a:lvl1pPr>
          </a:lstStyle>
          <a:p>
            <a:fld id="{A4B1AB61-240D-4192-8072-98E893CB87F2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036618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0" cy="495029"/>
          </a:xfrm>
          <a:prstGeom prst="rect">
            <a:avLst/>
          </a:prstGeom>
        </p:spPr>
        <p:txBody>
          <a:bodyPr vert="horz" lIns="94855" tIns="47427" rIns="94855" bIns="47427" rtlCol="0"/>
          <a:lstStyle>
            <a:lvl1pPr algn="l">
              <a:defRPr sz="13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5375" y="0"/>
            <a:ext cx="2918830" cy="495029"/>
          </a:xfrm>
          <a:prstGeom prst="rect">
            <a:avLst/>
          </a:prstGeom>
        </p:spPr>
        <p:txBody>
          <a:bodyPr vert="horz" lIns="94855" tIns="47427" rIns="94855" bIns="47427" rtlCol="0"/>
          <a:lstStyle>
            <a:lvl1pPr algn="r">
              <a:defRPr sz="1300"/>
            </a:lvl1pPr>
          </a:lstStyle>
          <a:p>
            <a:fld id="{528CD394-D876-4511-81A7-1809C747AAB4}" type="datetimeFigureOut">
              <a:rPr lang="ko-KR" altLang="en-US" smtClean="0"/>
              <a:t>2026-03-09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63613" y="1233488"/>
            <a:ext cx="480853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5" tIns="47427" rIns="94855" bIns="47427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4855" tIns="47427" rIns="94855" bIns="47427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371287"/>
            <a:ext cx="2918830" cy="495028"/>
          </a:xfrm>
          <a:prstGeom prst="rect">
            <a:avLst/>
          </a:prstGeom>
        </p:spPr>
        <p:txBody>
          <a:bodyPr vert="horz" lIns="94855" tIns="47427" rIns="94855" bIns="47427" rtlCol="0" anchor="b"/>
          <a:lstStyle>
            <a:lvl1pPr algn="l">
              <a:defRPr sz="1300"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5375" y="9371287"/>
            <a:ext cx="2918830" cy="495028"/>
          </a:xfrm>
          <a:prstGeom prst="rect">
            <a:avLst/>
          </a:prstGeom>
        </p:spPr>
        <p:txBody>
          <a:bodyPr vert="horz" lIns="94855" tIns="47427" rIns="94855" bIns="47427" rtlCol="0" anchor="b"/>
          <a:lstStyle>
            <a:lvl1pPr algn="r">
              <a:defRPr sz="1300"/>
            </a:lvl1pPr>
          </a:lstStyle>
          <a:p>
            <a:fld id="{BA01EAC8-16D7-40AB-9B39-1FA8314D28FF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14692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01EAC8-16D7-40AB-9B39-1FA8314D28FF}" type="slidenum">
              <a:rPr lang="ko-KR" altLang="en-US" smtClean="0"/>
              <a:t>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324230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01EAC8-16D7-40AB-9B39-1FA8314D28FF}" type="slidenum">
              <a:rPr lang="ko-KR" altLang="en-US" smtClean="0"/>
              <a:t>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441521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875685">
              <a:defRPr/>
            </a:pPr>
            <a:fld id="{7FB34BD7-4BD3-4ED4-A1FE-F231BBDA2C2B}" type="slidenum">
              <a:rPr lang="ko-KR" altLang="en-US" sz="1200">
                <a:solidFill>
                  <a:prstClr val="black"/>
                </a:solidFill>
                <a:latin typeface="맑은 고딕" panose="020F0502020204030204"/>
                <a:ea typeface="맑은 고딕" panose="020B0503020000020004" pitchFamily="50" charset="-127"/>
              </a:rPr>
              <a:pPr defTabSz="875685">
                <a:defRPr/>
              </a:pPr>
              <a:t>3</a:t>
            </a:fld>
            <a:endParaRPr lang="ko-KR" altLang="en-US" sz="1200" dirty="0">
              <a:solidFill>
                <a:prstClr val="black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302768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36625" y="681038"/>
            <a:ext cx="4922838" cy="3408362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endParaRPr lang="en-US" altLang="ko-KR" sz="1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58BB6F-D118-4B01-A295-CD904A59D476}" type="slidenum">
              <a:rPr lang="ko-KR" altLang="en-US" smtClean="0"/>
              <a:pPr/>
              <a:t>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588394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A5FA-9D9E-C6AA-D00C-774D44ED80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92F6E3A9-D0AE-FD71-B685-13C3282CD1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36625" y="681038"/>
            <a:ext cx="4922838" cy="3408362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C99E8404-0389-9176-DFE6-0ACD5B4336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endParaRPr lang="en-US" altLang="ko-KR" sz="1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BC349D4-723F-2ED3-3D59-A06B19A2C9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58BB6F-D118-4B01-A295-CD904A59D476}" type="slidenum">
              <a:rPr lang="ko-KR" altLang="en-US" smtClean="0"/>
              <a:pPr/>
              <a:t>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926338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517DF-9F71-B620-21E2-D22C3C3A4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96160B22-0CE7-0E6A-2943-C3770807DD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36625" y="681038"/>
            <a:ext cx="4922838" cy="3408362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A03F9238-46B7-6C8D-0C09-9646F83F20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endParaRPr lang="en-US" altLang="ko-KR" sz="1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6FE8C25-C186-E091-BC27-B0ED9566F7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58BB6F-D118-4B01-A295-CD904A59D476}" type="slidenum">
              <a:rPr lang="ko-KR" altLang="en-US" smtClean="0"/>
              <a:pPr/>
              <a:t>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612215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B0E439-04A8-7005-6AB6-4E51173ADB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3FA6C61A-26C6-73DB-207E-39D29C9634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36625" y="681038"/>
            <a:ext cx="4922838" cy="3408362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5DE7AA3D-1FE6-374F-D1BE-AE1C5FD068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endParaRPr lang="en-US" altLang="ko-KR" sz="1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1A594FB-10EF-871C-765D-D235993A7F8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58BB6F-D118-4B01-A295-CD904A59D476}" type="slidenum">
              <a:rPr lang="ko-KR" altLang="en-US" smtClean="0"/>
              <a:pPr/>
              <a:t>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471969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9FD39-B297-F16C-30BB-A359198C5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90493A92-8702-FE8C-A321-DCC94F4507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36625" y="681038"/>
            <a:ext cx="4922838" cy="3408362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2EE87DA1-B8CD-54E0-464E-B2B70C26A4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endParaRPr lang="en-US" altLang="ko-KR" sz="1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23A52EB-A81F-089E-75E8-3C0560120D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58BB6F-D118-4B01-A295-CD904A59D476}" type="slidenum">
              <a:rPr lang="ko-KR" altLang="en-US" smtClean="0"/>
              <a:pPr/>
              <a:t>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36814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014C71-4D0C-B158-C2BE-C14FEFAB1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9A40185-C179-DE60-E104-7A1B042111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36625" y="681038"/>
            <a:ext cx="4922838" cy="3408362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5678456A-3C39-187A-581F-8AD88B552D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endParaRPr lang="en-US" altLang="ko-KR" sz="1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17219A5-ECDB-E69D-244D-C21E67EEC9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58BB6F-D118-4B01-A295-CD904A59D476}" type="slidenum">
              <a:rPr lang="ko-KR" altLang="en-US" smtClean="0"/>
              <a:pPr/>
              <a:t>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414578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7DBC17-414E-D1D0-D48A-5D8F7865E8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EF6AD2F-FA82-9F63-61AB-63D9DE6F97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36625" y="681038"/>
            <a:ext cx="4922838" cy="3408362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8A3E89FC-EB86-3A14-C3AD-7A4DC7231B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endParaRPr lang="en-US" altLang="ko-KR" sz="1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09A5C3C-F8D8-6C68-7139-DAF4DDEB97A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58BB6F-D118-4B01-A295-CD904A59D476}" type="slidenum">
              <a:rPr lang="ko-KR" altLang="en-US" smtClean="0"/>
              <a:pPr/>
              <a:t>10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023008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E5066-DD80-8C3C-C3B4-10A6C5F17C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1D8BAC64-3DDD-2E93-D192-19E2276A7A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36625" y="681038"/>
            <a:ext cx="4922838" cy="3408362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0906C41D-EBEB-E93F-244C-4537732FCD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endParaRPr lang="en-US" altLang="ko-KR" sz="1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F0DFAE4-D92D-FB16-B42A-A82C618703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58BB6F-D118-4B01-A295-CD904A59D476}" type="slidenum">
              <a:rPr lang="ko-KR" altLang="en-US" smtClean="0"/>
              <a:pPr/>
              <a:t>11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606271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D791A2-0660-EF68-2E8F-0AAC53CFB3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623E847C-E52A-DB5A-18C5-B422A6DD44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36625" y="681038"/>
            <a:ext cx="4922838" cy="3408362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8921F17E-88EA-0946-6449-F9F8512560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endParaRPr lang="en-US" altLang="ko-KR" sz="1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7BDEEB5-E098-15D0-3D5D-95E5BCA1E1D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58BB6F-D118-4B01-A295-CD904A59D476}" type="slidenum">
              <a:rPr lang="ko-KR" altLang="en-US" smtClean="0"/>
              <a:pPr/>
              <a:t>12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133363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4746C1-EB11-73FC-7BDC-0BFD71C111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4A297E6C-3DC9-EDCE-3C01-2CDE2B49B5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36625" y="681038"/>
            <a:ext cx="4922838" cy="3408362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3812DF16-0E67-88A9-7833-A717B4803D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endParaRPr lang="en-US" altLang="ko-KR" sz="1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FB3CCA9-BD5F-017E-AA08-0369EE21F8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58BB6F-D118-4B01-A295-CD904A59D476}" type="slidenum">
              <a:rPr lang="ko-KR" altLang="en-US" smtClean="0"/>
              <a:pPr/>
              <a:t>13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426635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7B3D08-AB52-3500-C89F-CA74323A1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65DEE39-4BFC-251A-4BC4-99A469C254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36625" y="681038"/>
            <a:ext cx="4922838" cy="3408362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A032F52F-A789-9856-7787-2EB64851CD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endParaRPr lang="en-US" altLang="ko-KR" sz="1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F8CC332-1C76-2A2C-6758-3C6A1233DC9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58BB6F-D118-4B01-A295-CD904A59D476}" type="slidenum">
              <a:rPr lang="ko-KR" altLang="en-US" smtClean="0"/>
              <a:pPr/>
              <a:t>14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930179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A1A87-C3B0-4A49-C411-5E339AC53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006C043E-9F73-6567-ACE6-E60759A73D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36625" y="681038"/>
            <a:ext cx="4922838" cy="3408362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2F075F90-CFBC-234D-0DBD-7CAEAF9ADE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endParaRPr lang="en-US" altLang="ko-KR" sz="1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E4BDB45-1D35-21FA-95E2-4FB78D5333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58BB6F-D118-4B01-A295-CD904A59D476}" type="slidenum">
              <a:rPr lang="ko-KR" altLang="en-US" smtClean="0"/>
              <a:pPr/>
              <a:t>15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069605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A1A87-C3B0-4A49-C411-5E339AC53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006C043E-9F73-6567-ACE6-E60759A73D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36625" y="681038"/>
            <a:ext cx="4922838" cy="3408362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2F075F90-CFBC-234D-0DBD-7CAEAF9ADE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endParaRPr lang="en-US" altLang="ko-KR" sz="1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E4BDB45-1D35-21FA-95E2-4FB78D5333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58BB6F-D118-4B01-A295-CD904A59D476}" type="slidenum">
              <a:rPr lang="ko-KR" altLang="en-US" smtClean="0"/>
              <a:pPr/>
              <a:t>16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885671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A1A87-C3B0-4A49-C411-5E339AC53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006C043E-9F73-6567-ACE6-E60759A73D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36625" y="681038"/>
            <a:ext cx="4922838" cy="3408362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2F075F90-CFBC-234D-0DBD-7CAEAF9ADE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endParaRPr lang="en-US" altLang="ko-KR" sz="1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E4BDB45-1D35-21FA-95E2-4FB78D5333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58BB6F-D118-4B01-A295-CD904A59D476}" type="slidenum">
              <a:rPr lang="ko-KR" altLang="en-US" smtClean="0"/>
              <a:pPr/>
              <a:t>17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095233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BA838A-96AC-6BB9-0AFC-8316CD564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195F03E-C229-6127-F9F1-0A82B0FB0A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36625" y="681038"/>
            <a:ext cx="4922838" cy="3408362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182208F8-67DE-41AA-7572-6070C0460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endParaRPr lang="en-US" altLang="ko-KR" sz="1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69DF9A8-0ACC-B1E2-CCFF-C42422BDAF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58BB6F-D118-4B01-A295-CD904A59D476}" type="slidenum">
              <a:rPr lang="ko-KR" altLang="en-US" smtClean="0"/>
              <a:pPr/>
              <a:t>18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644485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F709E-8C1D-3E24-8881-82A4103FB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972F7402-A572-3AD5-3E3B-75D710F766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36625" y="681038"/>
            <a:ext cx="4922838" cy="3408362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99330D6F-FECE-B76F-6C4F-798AECDAD3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endParaRPr lang="en-US" altLang="ko-KR" sz="1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91D77E1-3C0C-197A-51A0-FDE2A7DDB26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58BB6F-D118-4B01-A295-CD904A59D476}" type="slidenum">
              <a:rPr lang="ko-KR" altLang="en-US" smtClean="0"/>
              <a:pPr/>
              <a:t>19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849241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01EAC8-16D7-40AB-9B39-1FA8314D28FF}" type="slidenum">
              <a:rPr lang="ko-KR" altLang="en-US" smtClean="0"/>
              <a:t>20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915138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070B16D-F47E-4F4B-8745-820B2FE4CF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FFABE8E-0608-4094-8350-132BC132E8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675360B-C2C8-49C6-A4BD-494986F0B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3E98C-806F-4D03-834C-82C208916B02}" type="datetimeFigureOut">
              <a:rPr lang="ko-KR" altLang="en-US" smtClean="0"/>
              <a:t>2026-03-09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701B80D-9EDF-406D-8D69-28E77AE8F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B93B281-AB68-412A-BAFE-94599043B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CCBA6-625B-4DE6-B997-775AB8FC195E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60018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0FB1C76-A784-4710-A6EC-EAD2BFABC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C0440F2-4CD9-4C09-AD32-CB17C73E18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F308923-5B9B-479F-AE09-9BBB61EB7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3E98C-806F-4D03-834C-82C208916B02}" type="datetimeFigureOut">
              <a:rPr lang="ko-KR" altLang="en-US" smtClean="0"/>
              <a:t>2026-03-09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96B6B6B-E79C-4B0A-869C-0243F1B39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0CA312D-2841-42A3-9CA6-DAC313F39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CCBA6-625B-4DE6-B997-775AB8FC195E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80569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AB3E7F6-B996-464E-A4D8-EAF8AFE73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F77A1A3-5843-4BF5-A8C1-092947284B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C006CD1-9E9B-4F6C-8C10-F05B40E7B1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3E98C-806F-4D03-834C-82C208916B02}" type="datetimeFigureOut">
              <a:rPr lang="ko-KR" altLang="en-US" smtClean="0"/>
              <a:t>2026-03-09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69E1BA8-F317-4DF4-8814-FAB7E424A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ED06E0A-43BB-4EC4-BA97-1A2CF47DD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CCBA6-625B-4DE6-B997-775AB8FC195E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71541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5F57D60-CAD1-4C34-9B05-EBF585AB2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BF004EE-0926-4C5F-8983-EE72EAA990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6048323B-DD2A-4D07-97E6-99B489CC75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DFC80BB-256E-4E76-A715-293DAFD61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3E98C-806F-4D03-834C-82C208916B02}" type="datetimeFigureOut">
              <a:rPr lang="ko-KR" altLang="en-US" smtClean="0"/>
              <a:t>2026-03-09</a:t>
            </a:fld>
            <a:endParaRPr lang="ko-KR" altLang="en-US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7066EB3-FD1D-4275-9FD5-2E391700A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9563739-F518-41FF-9620-933808F46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CCBA6-625B-4DE6-B997-775AB8FC195E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34450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A2C619C-F64C-4119-95C8-068A2474F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8762A54-6895-4B5C-B52B-F8CD50E852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180384E-39DB-4F9D-A385-56092C50FC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7A8C691-B01B-4782-AAC9-59968890A9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5DEE17B3-8FB0-4E3C-B3AC-34CCB21F07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E1E5A0D9-FEF0-4B89-B45F-40571F0C42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3E98C-806F-4D03-834C-82C208916B02}" type="datetimeFigureOut">
              <a:rPr lang="ko-KR" altLang="en-US" smtClean="0"/>
              <a:t>2026-03-09</a:t>
            </a:fld>
            <a:endParaRPr lang="ko-KR" altLang="en-US" dirty="0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03353CCA-665A-4298-8568-7BA8972D4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9B5C3C3-D3BD-4F6B-BABC-A84CEFBB8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CCBA6-625B-4DE6-B997-775AB8FC195E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78190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0CAAA30-3BEA-4A21-BDE5-6052BD344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74AE6D6B-7E63-43FA-8389-04D1C0D67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3E98C-806F-4D03-834C-82C208916B02}" type="datetimeFigureOut">
              <a:rPr lang="ko-KR" altLang="en-US" smtClean="0"/>
              <a:t>2026-03-09</a:t>
            </a:fld>
            <a:endParaRPr lang="ko-KR" alt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0961E590-A3AF-421C-A241-3485DBF1E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02516F98-A29A-4BFA-A131-87FA735AD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CCBA6-625B-4DE6-B997-775AB8FC195E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43846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2F21CF2-681C-4FA0-AB31-4B16BA5A07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3E98C-806F-4D03-834C-82C208916B02}" type="datetimeFigureOut">
              <a:rPr lang="ko-KR" altLang="en-US" smtClean="0"/>
              <a:t>2026-03-09</a:t>
            </a:fld>
            <a:endParaRPr lang="ko-KR" altLang="en-US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8434A1A7-544F-4685-B240-67293B320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04CBB04-02D2-4E42-84AB-1E89E2D7F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CCBA6-625B-4DE6-B997-775AB8FC195E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19570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F7D478C-1E69-4DD7-800E-E0E7B96AE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72C92D-9AE8-4A62-968B-FF42ED4DF7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111C306-228B-4272-838A-51F238BA52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0808D76-7B18-4283-8085-022184C2E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3E98C-806F-4D03-834C-82C208916B02}" type="datetimeFigureOut">
              <a:rPr lang="ko-KR" altLang="en-US" smtClean="0"/>
              <a:t>2026-03-09</a:t>
            </a:fld>
            <a:endParaRPr lang="ko-KR" altLang="en-US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134F594-A8FE-4C51-95F8-222653A5D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5BC1DBC-013B-4392-9855-D639D91E6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CCBA6-625B-4DE6-B997-775AB8FC195E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81262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166871A-8E43-4722-BFD8-AF16743FB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C1C7F4F8-7516-4645-A541-243D89BE6A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33AE720-C340-4268-94D4-7408E2101F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DEE91AC-C512-4C3E-A2F6-1788EC4A9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3E98C-806F-4D03-834C-82C208916B02}" type="datetimeFigureOut">
              <a:rPr lang="ko-KR" altLang="en-US" smtClean="0"/>
              <a:t>2026-03-09</a:t>
            </a:fld>
            <a:endParaRPr lang="ko-KR" altLang="en-US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8E6CE58-1A5E-4ABA-96EB-28594348E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0F3F27C-04C3-4FEF-A78B-B5D9C49CE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CCBA6-625B-4DE6-B997-775AB8FC195E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75182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0363460-1BF7-476A-87B9-B343DAE73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43281E87-4CDA-4E0C-967B-4F3C59C57D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E7487B2-D80A-429F-B7C5-2D281F7B54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3E98C-806F-4D03-834C-82C208916B02}" type="datetimeFigureOut">
              <a:rPr lang="ko-KR" altLang="en-US" smtClean="0"/>
              <a:t>2026-03-09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83AFBDF-C4B4-4A34-9829-20F97DAE4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E77BF3E-99E1-482E-B0AA-EB9B00B43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CCBA6-625B-4DE6-B997-775AB8FC195E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76168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D2C84F73-B97E-42CF-B911-9188BF5221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A6AFE13E-CF08-43E0-9664-EE6F0B37A8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91594FC-26B9-4A24-8491-902F3E091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3E98C-806F-4D03-834C-82C208916B02}" type="datetimeFigureOut">
              <a:rPr lang="ko-KR" altLang="en-US" smtClean="0"/>
              <a:t>2026-03-09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E2D14B9-46A6-4839-98EE-3F33A2C9A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0C16851-7ED6-4771-A9EE-94C98E0A2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CCBA6-625B-4DE6-B997-775AB8FC195E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720687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16371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A535F8B3-4664-48D5-8079-6A50CA964A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EA0A81D-7364-43FE-B690-2ECD04055F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467E8D5-BB9F-4AF0-B4F3-C92163B414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B3E98C-806F-4D03-834C-82C208916B02}" type="datetimeFigureOut">
              <a:rPr lang="ko-KR" altLang="en-US" smtClean="0"/>
              <a:t>2026-03-09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95BF37D-4219-474A-9229-45014BAD2C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EC785B8-3066-4CCA-A20A-BF3F8B8793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CCCBA6-625B-4DE6-B997-775AB8FC195E}" type="slidenum">
              <a:rPr lang="ko-KR" altLang="en-US" smtClean="0"/>
              <a:t>‹#›</a:t>
            </a:fld>
            <a:endParaRPr lang="ko-KR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63D9D2-ECFB-47BC-ADDC-0E8DF1A5CEDF}"/>
              </a:ext>
            </a:extLst>
          </p:cNvPr>
          <p:cNvSpPr txBox="1"/>
          <p:nvPr userDrawn="1"/>
        </p:nvSpPr>
        <p:spPr>
          <a:xfrm>
            <a:off x="6624638" y="6559372"/>
            <a:ext cx="28440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b="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The</a:t>
            </a:r>
            <a:r>
              <a:rPr lang="en-US" altLang="ko-KR" sz="800" b="0" baseline="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17</a:t>
            </a:r>
            <a:r>
              <a:rPr lang="en-US" altLang="ko-KR" sz="800" b="0" baseline="300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th</a:t>
            </a:r>
            <a:r>
              <a:rPr lang="en-US" altLang="ko-KR" sz="800" b="0" baseline="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Tourism Venture Accelerating Program</a:t>
            </a:r>
            <a:endParaRPr lang="ko-KR" altLang="en-US" sz="800" b="0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26827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</p:sldLayoutIdLst>
  <p:txStyles>
    <p:titleStyle>
      <a:lvl1pPr algn="l" defTabSz="742950" rtl="0" eaLnBrk="1" latinLnBrk="1" hangingPunct="1">
        <a:lnSpc>
          <a:spcPct val="90000"/>
        </a:lnSpc>
        <a:spcBef>
          <a:spcPct val="0"/>
        </a:spcBef>
        <a:buNone/>
        <a:defRPr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l" defTabSz="742950" rtl="0" eaLnBrk="1" latinLnBrk="1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474C61-A7DA-9E95-9641-47E4E3841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59755D05-25E1-8276-5A76-AC2CE504D89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3334" y="405146"/>
            <a:ext cx="5660909" cy="3462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defTabSz="742950">
              <a:lnSpc>
                <a:spcPct val="90000"/>
              </a:lnSpc>
              <a:defRPr/>
            </a:pPr>
            <a:r>
              <a:rPr lang="en-US" altLang="ko-KR" sz="2500" b="1" spc="-81" dirty="0">
                <a:solidFill>
                  <a:srgbClr val="3B69AA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2026 </a:t>
            </a:r>
            <a:r>
              <a:rPr lang="ko-KR" altLang="en-US" sz="2500" b="1" spc="-81" dirty="0">
                <a:solidFill>
                  <a:srgbClr val="3B69AA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전북특별자치도 </a:t>
            </a:r>
            <a:r>
              <a:rPr lang="ko-KR" altLang="en-US" sz="2500" b="1" spc="-81" dirty="0" err="1">
                <a:solidFill>
                  <a:srgbClr val="3B69AA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관광스타트업</a:t>
            </a:r>
            <a:r>
              <a:rPr lang="ko-KR" altLang="en-US" sz="2500" b="1" spc="-81" dirty="0">
                <a:solidFill>
                  <a:srgbClr val="3B69AA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 공모</a:t>
            </a:r>
            <a:endParaRPr lang="ko-KR" altLang="en-US" sz="2500" b="1" spc="-81" dirty="0">
              <a:solidFill>
                <a:srgbClr val="3B69AA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15" name="사각형: 둥근 모서리 12">
            <a:extLst>
              <a:ext uri="{FF2B5EF4-FFF2-40B4-BE49-F238E27FC236}">
                <a16:creationId xmlns:a16="http://schemas.microsoft.com/office/drawing/2014/main" id="{A741E2BE-EEDB-BCB2-4467-ECA3F8CF5C8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5703" y="971955"/>
            <a:ext cx="6069600" cy="411079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defTabSz="742950" latinLnBrk="1">
              <a:defRPr/>
            </a:pPr>
            <a:r>
              <a:rPr lang="en-US" altLang="ko-KR" sz="17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※ </a:t>
            </a:r>
            <a:r>
              <a:rPr lang="ko-KR" altLang="en-US" sz="1700" b="1" dirty="0"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1620000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사업계획서 자료 작성 안내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18835CBF-D8A6-4288-AC1F-DBBC92124A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7571" y="143996"/>
            <a:ext cx="928880" cy="854162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0017A214-0C7B-4A12-8850-D9644D2C27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8253" y="6235505"/>
            <a:ext cx="1936672" cy="59235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75CC450-3F0B-4397-B0BC-538D398397A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61975" y="1467443"/>
            <a:ext cx="9344025" cy="4768062"/>
          </a:xfrm>
          <a:prstGeom prst="rect">
            <a:avLst/>
          </a:prstGeom>
          <a:noFill/>
        </p:spPr>
        <p:txBody>
          <a:bodyPr wrap="square" lIns="40500" tIns="27000" rIns="40500" bIns="270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1. </a:t>
            </a:r>
            <a:r>
              <a:rPr lang="ko-KR" altLang="en-US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사업계획서 분량 </a:t>
            </a:r>
            <a:r>
              <a:rPr lang="en-US" altLang="ko-KR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: </a:t>
            </a:r>
            <a:r>
              <a:rPr lang="ko-KR" altLang="en-US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highlight>
                  <a:srgbClr val="FFFF00"/>
                </a:highlight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총 </a:t>
            </a:r>
            <a:r>
              <a:rPr lang="en-US" altLang="ko-KR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highlight>
                  <a:srgbClr val="FFFF00"/>
                </a:highlight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17</a:t>
            </a:r>
            <a:r>
              <a:rPr lang="ko-KR" altLang="en-US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highlight>
                  <a:srgbClr val="FFFF00"/>
                </a:highlight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페이지 이내</a:t>
            </a:r>
            <a:r>
              <a:rPr lang="en-US" altLang="ko-KR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highlight>
                  <a:srgbClr val="FFFF00"/>
                </a:highlight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(</a:t>
            </a:r>
            <a:r>
              <a:rPr lang="ko-KR" altLang="en-US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highlight>
                  <a:srgbClr val="FFFF00"/>
                </a:highlight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앞</a:t>
            </a:r>
            <a:r>
              <a:rPr lang="en-US" altLang="ko-KR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highlight>
                  <a:srgbClr val="FFFF00"/>
                </a:highlight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&amp;</a:t>
            </a:r>
            <a:r>
              <a:rPr lang="ko-KR" altLang="en-US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highlight>
                  <a:srgbClr val="FFFF00"/>
                </a:highlight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뒤 표지</a:t>
            </a:r>
            <a:r>
              <a:rPr lang="en-US" altLang="ko-KR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highlight>
                  <a:srgbClr val="FFFF00"/>
                </a:highlight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, </a:t>
            </a:r>
            <a:r>
              <a:rPr lang="ko-KR" altLang="en-US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highlight>
                  <a:srgbClr val="FFFF00"/>
                </a:highlight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목차 제외</a:t>
            </a:r>
            <a:r>
              <a:rPr lang="en-US" altLang="ko-KR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highlight>
                  <a:srgbClr val="FFFF00"/>
                </a:highlight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)</a:t>
            </a:r>
          </a:p>
          <a:p>
            <a:pPr lvl="1">
              <a:lnSpc>
                <a:spcPct val="150000"/>
              </a:lnSpc>
            </a:pPr>
            <a:r>
              <a:rPr lang="ko-KR" altLang="en-US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○ </a:t>
            </a:r>
            <a:r>
              <a:rPr lang="en-US" altLang="ko-KR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 PT</a:t>
            </a:r>
            <a:r>
              <a:rPr lang="ko-KR" altLang="en-US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발표 시</a:t>
            </a:r>
            <a:r>
              <a:rPr lang="en-US" altLang="ko-KR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, </a:t>
            </a:r>
            <a:r>
              <a:rPr lang="ko-KR" altLang="en-US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본 자료로 발표하며</a:t>
            </a:r>
            <a:r>
              <a:rPr lang="en-US" altLang="ko-KR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 </a:t>
            </a:r>
            <a:r>
              <a:rPr lang="ko-KR" altLang="en-US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총 </a:t>
            </a:r>
            <a:r>
              <a:rPr lang="en-US" altLang="ko-KR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15</a:t>
            </a:r>
            <a:r>
              <a:rPr lang="ko-KR" altLang="en-US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분</a:t>
            </a:r>
            <a:r>
              <a:rPr lang="en-US" altLang="ko-KR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(</a:t>
            </a:r>
            <a:r>
              <a:rPr lang="ko-KR" altLang="en-US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발표시간 </a:t>
            </a:r>
            <a:r>
              <a:rPr lang="en-US" altLang="ko-KR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7</a:t>
            </a:r>
            <a:r>
              <a:rPr lang="ko-KR" altLang="en-US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분</a:t>
            </a:r>
            <a:r>
              <a:rPr lang="en-US" altLang="ko-KR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, </a:t>
            </a:r>
            <a:r>
              <a:rPr lang="ko-KR" altLang="en-US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질의응답 </a:t>
            </a:r>
            <a:r>
              <a:rPr lang="en-US" altLang="ko-KR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8</a:t>
            </a:r>
            <a:r>
              <a:rPr lang="ko-KR" altLang="en-US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분</a:t>
            </a:r>
            <a:r>
              <a:rPr lang="en-US" altLang="ko-KR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) </a:t>
            </a:r>
            <a:r>
              <a:rPr lang="ko-KR" altLang="en-US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진행 예정 </a:t>
            </a:r>
            <a:endParaRPr lang="en-US" altLang="ko-KR" sz="1400" b="1" kern="100" spc="-150" dirty="0">
              <a:ln w="3175" cap="rnd"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altLang="ko-KR" sz="500" b="1" kern="100" spc="-150" dirty="0">
              <a:ln w="3175" cap="rnd"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2. </a:t>
            </a:r>
            <a:r>
              <a:rPr lang="ko-KR" altLang="en-US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본문 글꼴 및 줄 간격</a:t>
            </a:r>
            <a:endParaRPr lang="en-US" altLang="ko-KR" sz="1400" b="1" kern="100" spc="-150" dirty="0">
              <a:ln w="3175" cap="rnd"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</a:pPr>
            <a:r>
              <a:rPr lang="ko-KR" altLang="en-US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○ 본문 글꼴 </a:t>
            </a:r>
            <a:r>
              <a:rPr lang="en-US" altLang="ko-KR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: </a:t>
            </a:r>
            <a:r>
              <a:rPr lang="ko-KR" altLang="en-US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제한 없음</a:t>
            </a:r>
            <a:endParaRPr lang="en-US" altLang="ko-KR" sz="1400" b="1" kern="100" spc="-150" dirty="0">
              <a:ln w="3175" cap="rnd"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</a:pPr>
            <a:r>
              <a:rPr lang="ko-KR" altLang="en-US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○ 본문 내용의 글꼴 크기  </a:t>
            </a:r>
            <a:r>
              <a:rPr lang="en-US" altLang="ko-KR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: </a:t>
            </a:r>
            <a:r>
              <a:rPr lang="en-US" altLang="ko-KR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highlight>
                  <a:srgbClr val="FFFF00"/>
                </a:highlight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14pt~18pt </a:t>
            </a:r>
            <a:r>
              <a:rPr lang="ko-KR" altLang="en-US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highlight>
                  <a:srgbClr val="FFFF00"/>
                </a:highlight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권장</a:t>
            </a:r>
            <a:r>
              <a:rPr lang="ko-KR" altLang="en-US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 </a:t>
            </a:r>
            <a:r>
              <a:rPr lang="en-US" altLang="ko-KR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(</a:t>
            </a:r>
            <a:r>
              <a:rPr lang="ko-KR" altLang="en-US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내용이나 상황에 따라 조절 가능</a:t>
            </a:r>
            <a:r>
              <a:rPr lang="en-US" altLang="ko-KR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)</a:t>
            </a:r>
          </a:p>
          <a:p>
            <a:pPr lvl="1">
              <a:lnSpc>
                <a:spcPct val="150000"/>
              </a:lnSpc>
            </a:pPr>
            <a:r>
              <a:rPr lang="ko-KR" altLang="en-US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○ 본문 내용의 </a:t>
            </a:r>
            <a:r>
              <a:rPr lang="ko-KR" altLang="en-US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highlight>
                  <a:srgbClr val="FFFF00"/>
                </a:highlight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줄 간격 </a:t>
            </a:r>
            <a:r>
              <a:rPr lang="en-US" altLang="ko-KR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highlight>
                  <a:srgbClr val="FFFF00"/>
                </a:highlight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: 1.5</a:t>
            </a:r>
            <a:r>
              <a:rPr lang="ko-KR" altLang="en-US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highlight>
                  <a:srgbClr val="FFFF00"/>
                </a:highlight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배</a:t>
            </a:r>
            <a:r>
              <a:rPr lang="ko-KR" altLang="en-US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 권장 </a:t>
            </a:r>
            <a:r>
              <a:rPr lang="en-US" altLang="ko-KR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(</a:t>
            </a:r>
            <a:r>
              <a:rPr lang="ko-KR" altLang="en-US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내용이나 상황에 따라 조절 가능</a:t>
            </a:r>
            <a:r>
              <a:rPr lang="en-US" altLang="ko-KR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)</a:t>
            </a:r>
          </a:p>
          <a:p>
            <a:pPr>
              <a:lnSpc>
                <a:spcPct val="150000"/>
              </a:lnSpc>
            </a:pPr>
            <a:endParaRPr lang="en-US" altLang="ko-KR" sz="500" b="1" kern="100" spc="-150" dirty="0">
              <a:ln w="3175" cap="rnd"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</a:pPr>
            <a:r>
              <a:rPr lang="en-US" altLang="ko-KR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3. </a:t>
            </a:r>
            <a:r>
              <a:rPr lang="ko-KR" altLang="en-US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작성내용</a:t>
            </a:r>
            <a:endParaRPr lang="en-US" altLang="ko-KR" sz="1400" b="1" kern="100" spc="-150" dirty="0">
              <a:ln w="3175" cap="rnd"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</a:pPr>
            <a:r>
              <a:rPr lang="ko-KR" altLang="en-US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○ 객관적으로 입증 가능한 근거에 따른 정확한 사실이어야 함</a:t>
            </a:r>
            <a:r>
              <a:rPr lang="en-US" altLang="ko-KR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. </a:t>
            </a:r>
            <a:r>
              <a:rPr lang="ko-KR" altLang="en-US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미 작성 또는 누락 시 감점 함</a:t>
            </a:r>
            <a:endParaRPr lang="en-US" altLang="ko-KR" sz="1400" b="1" kern="100" spc="-150" dirty="0">
              <a:ln w="3175" cap="rnd"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</a:pPr>
            <a:r>
              <a:rPr lang="ko-KR" altLang="en-US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○ 설명</a:t>
            </a:r>
            <a:r>
              <a:rPr lang="en-US" altLang="ko-KR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/</a:t>
            </a:r>
            <a:r>
              <a:rPr lang="ko-KR" altLang="en-US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제시하고자 하는 내용 및 의미가 명료하고 간결해야 함</a:t>
            </a:r>
            <a:r>
              <a:rPr lang="en-US" altLang="ko-KR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.</a:t>
            </a:r>
          </a:p>
          <a:p>
            <a:pPr lvl="1">
              <a:lnSpc>
                <a:spcPct val="150000"/>
              </a:lnSpc>
            </a:pPr>
            <a:r>
              <a:rPr lang="ko-KR" altLang="en-US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○ 본 작성 안내 페이지는 삭제 후 </a:t>
            </a:r>
            <a:r>
              <a:rPr lang="en-US" altLang="ko-KR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highlight>
                  <a:srgbClr val="FFFF00"/>
                </a:highlight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PDF</a:t>
            </a:r>
            <a:r>
              <a:rPr lang="ko-KR" altLang="en-US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highlight>
                  <a:srgbClr val="FFFF00"/>
                </a:highlight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파일로 제출 </a:t>
            </a:r>
          </a:p>
          <a:p>
            <a:pPr lvl="1">
              <a:lnSpc>
                <a:spcPct val="150000"/>
              </a:lnSpc>
            </a:pPr>
            <a:r>
              <a:rPr lang="ko-KR" altLang="en-US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○ </a:t>
            </a:r>
            <a:r>
              <a:rPr lang="ko-KR" altLang="en-US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빨간색 글씨</a:t>
            </a:r>
            <a:r>
              <a:rPr lang="ko-KR" altLang="en-US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로 작성된 </a:t>
            </a:r>
            <a:r>
              <a:rPr lang="ko-KR" altLang="en-US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작성요령 및 예시는 참고하여 작성 후</a:t>
            </a:r>
            <a:r>
              <a:rPr lang="en-US" altLang="ko-KR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, </a:t>
            </a:r>
            <a:r>
              <a:rPr lang="ko-KR" altLang="en-US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제출 시 삭제</a:t>
            </a:r>
            <a:r>
              <a:rPr lang="ko-KR" altLang="en-US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하고 검정 글씨로 작성하여 제출</a:t>
            </a:r>
            <a:endParaRPr lang="en-US" altLang="ko-KR" sz="1400" b="1" kern="100" spc="-150" dirty="0">
              <a:ln w="3175" cap="rnd"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</a:pPr>
            <a:r>
              <a:rPr lang="ko-KR" altLang="en-US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○ 사업계획서 양식은 변경</a:t>
            </a:r>
            <a:r>
              <a:rPr lang="en-US" altLang="ko-KR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·</a:t>
            </a:r>
            <a:r>
              <a:rPr lang="ko-KR" altLang="en-US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삭제할 수 없으며</a:t>
            </a:r>
            <a:r>
              <a:rPr lang="en-US" altLang="ko-KR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, </a:t>
            </a:r>
            <a:r>
              <a:rPr lang="ko-KR" altLang="en-US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추가 설명을 위한 이미지 또는 표</a:t>
            </a:r>
            <a:r>
              <a:rPr lang="en-US" altLang="ko-KR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(</a:t>
            </a:r>
            <a:r>
              <a:rPr lang="ko-KR" altLang="en-US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행 추가 등</a:t>
            </a:r>
            <a:r>
              <a:rPr lang="en-US" altLang="ko-KR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) </a:t>
            </a:r>
            <a:r>
              <a:rPr lang="ko-KR" altLang="en-US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등은</a:t>
            </a:r>
            <a:r>
              <a:rPr lang="en-US" altLang="ko-KR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 </a:t>
            </a:r>
            <a:r>
              <a:rPr lang="ko-KR" altLang="en-US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삽입 가능</a:t>
            </a:r>
            <a:r>
              <a:rPr lang="en-US" altLang="ko-KR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(</a:t>
            </a:r>
            <a:r>
              <a:rPr lang="ko-KR" altLang="en-US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highlight>
                  <a:srgbClr val="FFFF00"/>
                </a:highlight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동영상 삽입 불가</a:t>
            </a:r>
            <a:r>
              <a:rPr lang="en-US" altLang="ko-KR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)</a:t>
            </a:r>
          </a:p>
          <a:p>
            <a:pPr lvl="1">
              <a:lnSpc>
                <a:spcPct val="150000"/>
              </a:lnSpc>
            </a:pPr>
            <a:r>
              <a:rPr lang="en-US" altLang="ko-KR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* </a:t>
            </a:r>
            <a:r>
              <a:rPr lang="ko-KR" altLang="en-US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상황에 따라 고정된  소제목의 위치는 변경 가능하나</a:t>
            </a:r>
            <a:r>
              <a:rPr lang="en-US" altLang="ko-KR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 </a:t>
            </a:r>
            <a:r>
              <a:rPr lang="ko-KR" altLang="en-US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삭제는 불가하며 목차별 지정된 페이지 수 엄수</a:t>
            </a:r>
            <a:endParaRPr lang="en-US" altLang="ko-KR" sz="1400" b="1" kern="100" spc="-150" dirty="0">
              <a:ln w="3175" cap="rnd"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</a:pPr>
            <a:r>
              <a:rPr lang="en-US" altLang="ko-KR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* </a:t>
            </a:r>
            <a:r>
              <a:rPr lang="ko-KR" altLang="en-US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소제목 위치변경 방법 </a:t>
            </a:r>
            <a:r>
              <a:rPr lang="en-US" altLang="ko-KR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: </a:t>
            </a:r>
            <a:r>
              <a:rPr lang="ko-KR" altLang="en-US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네모박스 클릭 → 마우스 우 클릭 → </a:t>
            </a:r>
            <a:r>
              <a:rPr lang="en-US" altLang="ko-KR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‘</a:t>
            </a:r>
            <a:r>
              <a:rPr lang="ko-KR" altLang="en-US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잠금 해제</a:t>
            </a:r>
            <a:r>
              <a:rPr lang="en-US" altLang="ko-KR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(L)’</a:t>
            </a:r>
            <a:r>
              <a:rPr lang="ko-KR" altLang="en-US" sz="1400" b="1" kern="100" spc="-150" dirty="0">
                <a:ln w="3175" cap="rnd"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 선택</a:t>
            </a:r>
            <a:endParaRPr lang="en-US" altLang="ko-KR" sz="1400" b="1" kern="100" spc="-150" dirty="0">
              <a:ln w="3175" cap="rnd"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24657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CC24D0-79E6-1E74-EF2B-650D3E63D3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BABF2DF8-B4C2-41CD-8ED8-52CE0AB1C5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5097" y="77521"/>
            <a:ext cx="1524462" cy="351104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51091B5D-069E-4D6A-9DE2-047226D4DA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5097" y="465398"/>
            <a:ext cx="1563612" cy="478250"/>
          </a:xfrm>
          <a:prstGeom prst="rect">
            <a:avLst/>
          </a:prstGeom>
        </p:spPr>
      </p:pic>
      <p:sp>
        <p:nvSpPr>
          <p:cNvPr id="19" name="사각형: 둥근 모서리 12">
            <a:extLst>
              <a:ext uri="{FF2B5EF4-FFF2-40B4-BE49-F238E27FC236}">
                <a16:creationId xmlns:a16="http://schemas.microsoft.com/office/drawing/2014/main" id="{E92B9FAB-99A6-4AE5-9F64-2A5DDB548EF7}"/>
              </a:ext>
            </a:extLst>
          </p:cNvPr>
          <p:cNvSpPr/>
          <p:nvPr/>
        </p:nvSpPr>
        <p:spPr>
          <a:xfrm>
            <a:off x="854509" y="3143336"/>
            <a:ext cx="8123957" cy="807394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defTabSz="742950" latinLnBrk="1">
              <a:defRPr/>
            </a:pPr>
            <a:r>
              <a:rPr lang="ko-KR" altLang="en-US" sz="24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   사업명 </a:t>
            </a:r>
            <a:r>
              <a:rPr lang="en-US" altLang="ko-KR" sz="24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:</a:t>
            </a:r>
            <a:endParaRPr lang="ko-KR" altLang="en-US" sz="2400" u="sng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Pretendard Black" panose="02000A03000000020004" pitchFamily="2" charset="-127"/>
            </a:endParaRPr>
          </a:p>
        </p:txBody>
      </p:sp>
      <p:sp>
        <p:nvSpPr>
          <p:cNvPr id="20" name="제목 1">
            <a:extLst>
              <a:ext uri="{FF2B5EF4-FFF2-40B4-BE49-F238E27FC236}">
                <a16:creationId xmlns:a16="http://schemas.microsoft.com/office/drawing/2014/main" id="{5F801728-BA37-4B45-9818-70236F5374DE}"/>
              </a:ext>
            </a:extLst>
          </p:cNvPr>
          <p:cNvSpPr txBox="1">
            <a:spLocks/>
          </p:cNvSpPr>
          <p:nvPr/>
        </p:nvSpPr>
        <p:spPr>
          <a:xfrm>
            <a:off x="167291" y="1056285"/>
            <a:ext cx="9571418" cy="176501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74295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357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altLang="ko-KR" sz="3600" b="1" dirty="0">
                <a:solidFill>
                  <a:srgbClr val="3B69AA"/>
                </a:solidFill>
              </a:rPr>
              <a:t>2026 </a:t>
            </a:r>
            <a:r>
              <a:rPr lang="ko-KR" altLang="en-US" sz="3600" b="1" dirty="0">
                <a:solidFill>
                  <a:srgbClr val="3B69AA"/>
                </a:solidFill>
              </a:rPr>
              <a:t>전북특별자치도 </a:t>
            </a:r>
            <a:r>
              <a:rPr lang="ko-KR" altLang="en-US" sz="3600" b="1" dirty="0" err="1">
                <a:solidFill>
                  <a:srgbClr val="3B69AA"/>
                </a:solidFill>
              </a:rPr>
              <a:t>관광스타트업</a:t>
            </a:r>
            <a:r>
              <a:rPr lang="ko-KR" altLang="en-US" sz="3600" b="1" dirty="0">
                <a:solidFill>
                  <a:srgbClr val="3B69AA"/>
                </a:solidFill>
              </a:rPr>
              <a:t> 공모</a:t>
            </a:r>
            <a:endParaRPr lang="en-US" altLang="ko-KR" sz="3600" b="1" dirty="0">
              <a:solidFill>
                <a:srgbClr val="3B69AA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altLang="ko-KR" sz="3600" b="1" dirty="0">
                <a:solidFill>
                  <a:srgbClr val="3B69AA"/>
                </a:solidFill>
              </a:rPr>
              <a:t>- </a:t>
            </a:r>
            <a:r>
              <a:rPr lang="ko-KR" altLang="en-US" sz="3600" b="1" dirty="0">
                <a:solidFill>
                  <a:srgbClr val="3B69AA"/>
                </a:solidFill>
              </a:rPr>
              <a:t>예비</a:t>
            </a:r>
            <a:r>
              <a:rPr lang="en-US" altLang="ko-KR" sz="3600" b="1" dirty="0">
                <a:solidFill>
                  <a:srgbClr val="3B69AA"/>
                </a:solidFill>
              </a:rPr>
              <a:t>/</a:t>
            </a:r>
            <a:r>
              <a:rPr lang="ko-KR" altLang="en-US" sz="3600" b="1" dirty="0">
                <a:solidFill>
                  <a:srgbClr val="3B69AA"/>
                </a:solidFill>
              </a:rPr>
              <a:t>초기</a:t>
            </a:r>
            <a:r>
              <a:rPr lang="en-US" altLang="ko-KR" sz="3600" b="1" dirty="0">
                <a:solidFill>
                  <a:srgbClr val="3B69AA"/>
                </a:solidFill>
              </a:rPr>
              <a:t>/</a:t>
            </a:r>
            <a:r>
              <a:rPr lang="ko-KR" altLang="en-US" sz="3600" b="1" dirty="0">
                <a:solidFill>
                  <a:srgbClr val="3B69AA"/>
                </a:solidFill>
              </a:rPr>
              <a:t>성장</a:t>
            </a:r>
            <a:r>
              <a:rPr lang="en-US" altLang="ko-KR" sz="3600" b="1" dirty="0">
                <a:solidFill>
                  <a:srgbClr val="3B69AA"/>
                </a:solidFill>
              </a:rPr>
              <a:t>/</a:t>
            </a:r>
            <a:r>
              <a:rPr lang="ko-KR" altLang="en-US" sz="3600" b="1" dirty="0">
                <a:solidFill>
                  <a:srgbClr val="3B69AA"/>
                </a:solidFill>
              </a:rPr>
              <a:t>지역상생 </a:t>
            </a:r>
            <a:r>
              <a:rPr lang="en-US" altLang="ko-KR" sz="3600" b="1" dirty="0">
                <a:solidFill>
                  <a:srgbClr val="3B69AA"/>
                </a:solidFill>
              </a:rPr>
              <a:t>-</a:t>
            </a:r>
            <a:endParaRPr lang="ko-KR" altLang="en-US" sz="3600" b="1" dirty="0">
              <a:solidFill>
                <a:srgbClr val="3B69AA"/>
              </a:solidFill>
            </a:endParaRPr>
          </a:p>
        </p:txBody>
      </p:sp>
      <p:sp>
        <p:nvSpPr>
          <p:cNvPr id="24" name="사각형: 둥근 모서리 12">
            <a:extLst>
              <a:ext uri="{FF2B5EF4-FFF2-40B4-BE49-F238E27FC236}">
                <a16:creationId xmlns:a16="http://schemas.microsoft.com/office/drawing/2014/main" id="{2FE624CB-CC3F-467D-98B0-9C3F760C2688}"/>
              </a:ext>
            </a:extLst>
          </p:cNvPr>
          <p:cNvSpPr/>
          <p:nvPr/>
        </p:nvSpPr>
        <p:spPr>
          <a:xfrm>
            <a:off x="2088728" y="5398018"/>
            <a:ext cx="5655517" cy="807394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defTabSz="742950" latinLnBrk="1">
              <a:defRPr/>
            </a:pPr>
            <a:r>
              <a:rPr lang="ko-KR" altLang="en-US" sz="24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   기업명 </a:t>
            </a:r>
            <a:r>
              <a:rPr lang="en-US" altLang="ko-KR" sz="24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:</a:t>
            </a:r>
            <a:endParaRPr lang="ko-KR" altLang="en-US" sz="2400" u="sng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Pretendard Black" panose="02000A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587519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모서리가 둥근 직사각형 26">
            <a:extLst>
              <a:ext uri="{FF2B5EF4-FFF2-40B4-BE49-F238E27FC236}">
                <a16:creationId xmlns:a16="http://schemas.microsoft.com/office/drawing/2014/main" id="{09688E11-956B-4845-9606-4B48A65D6BE0}"/>
              </a:ext>
            </a:extLst>
          </p:cNvPr>
          <p:cNvSpPr>
            <a:spLocks noChangeAspect="1"/>
          </p:cNvSpPr>
          <p:nvPr/>
        </p:nvSpPr>
        <p:spPr>
          <a:xfrm>
            <a:off x="5554404" y="2058146"/>
            <a:ext cx="3714837" cy="468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 w="3175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ko-KR" altLang="en-US" b="1" kern="100" spc="-60" dirty="0">
                <a:ln w="3175" cap="rnd">
                  <a:solidFill>
                    <a:prstClr val="black">
                      <a:lumMod val="50000"/>
                      <a:lumOff val="50000"/>
                      <a:alpha val="0"/>
                    </a:prst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맑은 고딕 Semilight" panose="020B0502040204020203" pitchFamily="50" charset="-127"/>
              </a:rPr>
              <a:t>     기업개요</a:t>
            </a:r>
          </a:p>
        </p:txBody>
      </p:sp>
      <p:sp>
        <p:nvSpPr>
          <p:cNvPr id="31" name="타원 30">
            <a:extLst>
              <a:ext uri="{FF2B5EF4-FFF2-40B4-BE49-F238E27FC236}">
                <a16:creationId xmlns:a16="http://schemas.microsoft.com/office/drawing/2014/main" id="{68EFFB0D-DCF4-4F14-8722-08E0714E75A1}"/>
              </a:ext>
            </a:extLst>
          </p:cNvPr>
          <p:cNvSpPr>
            <a:spLocks noChangeAspect="1"/>
          </p:cNvSpPr>
          <p:nvPr/>
        </p:nvSpPr>
        <p:spPr>
          <a:xfrm>
            <a:off x="5377840" y="2049348"/>
            <a:ext cx="468000" cy="4680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 cap="rnd">
            <a:solidFill>
              <a:srgbClr val="FFFFF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b="1" kern="100" spc="-60" dirty="0">
                <a:ln w="3175" cap="rnd">
                  <a:solidFill>
                    <a:prstClr val="black">
                      <a:lumMod val="50000"/>
                      <a:lumOff val="50000"/>
                      <a:alpha val="0"/>
                    </a:prst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맑은 고딕 Semilight" panose="020B0502040204020203" pitchFamily="50" charset="-127"/>
              </a:rPr>
              <a:t>00</a:t>
            </a:r>
            <a:endParaRPr lang="ko-KR" altLang="en-US" b="1" kern="100" spc="-60" dirty="0">
              <a:ln w="3175" cap="rnd">
                <a:solidFill>
                  <a:prstClr val="black">
                    <a:lumMod val="50000"/>
                    <a:lumOff val="50000"/>
                    <a:alpha val="0"/>
                  </a:prstClr>
                </a:solidFill>
              </a:ln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맑은 고딕 Semilight" panose="020B0502040204020203" pitchFamily="50" charset="-127"/>
            </a:endParaRPr>
          </a:p>
        </p:txBody>
      </p:sp>
      <p:sp>
        <p:nvSpPr>
          <p:cNvPr id="42" name="모서리가 둥근 직사각형 26">
            <a:extLst>
              <a:ext uri="{FF2B5EF4-FFF2-40B4-BE49-F238E27FC236}">
                <a16:creationId xmlns:a16="http://schemas.microsoft.com/office/drawing/2014/main" id="{B11E2D56-09F2-4782-99D1-ABFFB181CF8C}"/>
              </a:ext>
            </a:extLst>
          </p:cNvPr>
          <p:cNvSpPr>
            <a:spLocks noChangeAspect="1"/>
          </p:cNvSpPr>
          <p:nvPr/>
        </p:nvSpPr>
        <p:spPr>
          <a:xfrm>
            <a:off x="5554404" y="2763433"/>
            <a:ext cx="3714837" cy="468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 w="3175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ko-KR" altLang="en-US" b="1" kern="100" spc="-60" dirty="0">
                <a:ln w="3175" cap="rnd">
                  <a:solidFill>
                    <a:prstClr val="black">
                      <a:lumMod val="50000"/>
                      <a:lumOff val="50000"/>
                      <a:alpha val="0"/>
                    </a:prst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맑은 고딕 Semilight" panose="020B0502040204020203" pitchFamily="50" charset="-127"/>
              </a:rPr>
              <a:t>     시장분석 및 사업 모델</a:t>
            </a:r>
          </a:p>
        </p:txBody>
      </p:sp>
      <p:sp>
        <p:nvSpPr>
          <p:cNvPr id="43" name="타원 42">
            <a:extLst>
              <a:ext uri="{FF2B5EF4-FFF2-40B4-BE49-F238E27FC236}">
                <a16:creationId xmlns:a16="http://schemas.microsoft.com/office/drawing/2014/main" id="{9D4F9394-A8F3-4E14-BCEB-219FF4279F38}"/>
              </a:ext>
            </a:extLst>
          </p:cNvPr>
          <p:cNvSpPr>
            <a:spLocks noChangeAspect="1"/>
          </p:cNvSpPr>
          <p:nvPr/>
        </p:nvSpPr>
        <p:spPr>
          <a:xfrm>
            <a:off x="5377840" y="2754635"/>
            <a:ext cx="468000" cy="4680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 cap="rnd">
            <a:solidFill>
              <a:srgbClr val="FFFFF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b="1" kern="100" spc="-60" dirty="0">
                <a:ln w="3175" cap="rnd">
                  <a:solidFill>
                    <a:prstClr val="black">
                      <a:lumMod val="50000"/>
                      <a:lumOff val="50000"/>
                      <a:alpha val="0"/>
                    </a:prst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맑은 고딕 Semilight" panose="020B0502040204020203" pitchFamily="50" charset="-127"/>
              </a:rPr>
              <a:t>01</a:t>
            </a:r>
            <a:endParaRPr lang="ko-KR" altLang="en-US" b="1" kern="100" spc="-60" dirty="0">
              <a:ln w="3175" cap="rnd">
                <a:solidFill>
                  <a:prstClr val="black">
                    <a:lumMod val="50000"/>
                    <a:lumOff val="50000"/>
                    <a:alpha val="0"/>
                  </a:prstClr>
                </a:solidFill>
              </a:ln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맑은 고딕 Semilight" panose="020B0502040204020203" pitchFamily="50" charset="-127"/>
            </a:endParaRPr>
          </a:p>
        </p:txBody>
      </p:sp>
      <p:sp>
        <p:nvSpPr>
          <p:cNvPr id="44" name="모서리가 둥근 직사각형 26">
            <a:extLst>
              <a:ext uri="{FF2B5EF4-FFF2-40B4-BE49-F238E27FC236}">
                <a16:creationId xmlns:a16="http://schemas.microsoft.com/office/drawing/2014/main" id="{E23C608A-3B82-418E-9A0D-10B5B3AC6D54}"/>
              </a:ext>
            </a:extLst>
          </p:cNvPr>
          <p:cNvSpPr>
            <a:spLocks noChangeAspect="1"/>
          </p:cNvSpPr>
          <p:nvPr/>
        </p:nvSpPr>
        <p:spPr>
          <a:xfrm>
            <a:off x="5554404" y="3477518"/>
            <a:ext cx="3714837" cy="468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 w="3175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ko-KR" altLang="en-US" b="1" kern="100" spc="-60" dirty="0">
                <a:ln w="3175" cap="rnd">
                  <a:solidFill>
                    <a:prstClr val="black">
                      <a:lumMod val="50000"/>
                      <a:lumOff val="50000"/>
                      <a:alpha val="0"/>
                    </a:prst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맑은 고딕 Semilight" panose="020B0502040204020203" pitchFamily="50" charset="-127"/>
              </a:rPr>
              <a:t>     사업 전략</a:t>
            </a:r>
          </a:p>
        </p:txBody>
      </p:sp>
      <p:sp>
        <p:nvSpPr>
          <p:cNvPr id="45" name="타원 44">
            <a:extLst>
              <a:ext uri="{FF2B5EF4-FFF2-40B4-BE49-F238E27FC236}">
                <a16:creationId xmlns:a16="http://schemas.microsoft.com/office/drawing/2014/main" id="{BE2D670F-4C63-4683-AC77-CCA6E90DD913}"/>
              </a:ext>
            </a:extLst>
          </p:cNvPr>
          <p:cNvSpPr>
            <a:spLocks noChangeAspect="1"/>
          </p:cNvSpPr>
          <p:nvPr/>
        </p:nvSpPr>
        <p:spPr>
          <a:xfrm>
            <a:off x="5377840" y="3468720"/>
            <a:ext cx="468000" cy="4680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 cap="rnd">
            <a:solidFill>
              <a:srgbClr val="FFFFF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b="1" kern="100" spc="-60" dirty="0">
                <a:ln w="3175" cap="rnd">
                  <a:solidFill>
                    <a:prstClr val="black">
                      <a:lumMod val="50000"/>
                      <a:lumOff val="50000"/>
                      <a:alpha val="0"/>
                    </a:prst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맑은 고딕 Semilight" panose="020B0502040204020203" pitchFamily="50" charset="-127"/>
              </a:rPr>
              <a:t>02</a:t>
            </a:r>
            <a:endParaRPr lang="ko-KR" altLang="en-US" b="1" kern="100" spc="-60" dirty="0">
              <a:ln w="3175" cap="rnd">
                <a:solidFill>
                  <a:prstClr val="black">
                    <a:lumMod val="50000"/>
                    <a:lumOff val="50000"/>
                    <a:alpha val="0"/>
                  </a:prstClr>
                </a:solidFill>
              </a:ln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맑은 고딕 Semilight" panose="020B0502040204020203" pitchFamily="50" charset="-127"/>
            </a:endParaRPr>
          </a:p>
        </p:txBody>
      </p:sp>
      <p:sp>
        <p:nvSpPr>
          <p:cNvPr id="46" name="모서리가 둥근 직사각형 26">
            <a:extLst>
              <a:ext uri="{FF2B5EF4-FFF2-40B4-BE49-F238E27FC236}">
                <a16:creationId xmlns:a16="http://schemas.microsoft.com/office/drawing/2014/main" id="{155700DC-44B4-4DE6-8437-6E00D4E0D42F}"/>
              </a:ext>
            </a:extLst>
          </p:cNvPr>
          <p:cNvSpPr>
            <a:spLocks noChangeAspect="1"/>
          </p:cNvSpPr>
          <p:nvPr/>
        </p:nvSpPr>
        <p:spPr>
          <a:xfrm>
            <a:off x="5554404" y="4182805"/>
            <a:ext cx="3714837" cy="468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 w="3175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ko-KR" altLang="en-US" b="1" kern="100" spc="-60" dirty="0">
                <a:ln w="3175" cap="rnd">
                  <a:solidFill>
                    <a:prstClr val="black">
                      <a:lumMod val="50000"/>
                      <a:lumOff val="50000"/>
                      <a:alpha val="0"/>
                    </a:prst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맑은 고딕 Semilight" panose="020B0502040204020203" pitchFamily="50" charset="-127"/>
              </a:rPr>
              <a:t>     관광산업 파급효과</a:t>
            </a:r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94480796-0E1F-42C4-84C0-763965621923}"/>
              </a:ext>
            </a:extLst>
          </p:cNvPr>
          <p:cNvSpPr>
            <a:spLocks noChangeAspect="1"/>
          </p:cNvSpPr>
          <p:nvPr/>
        </p:nvSpPr>
        <p:spPr>
          <a:xfrm>
            <a:off x="5377840" y="4174007"/>
            <a:ext cx="468000" cy="4680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 cap="rnd">
            <a:solidFill>
              <a:srgbClr val="FFFFF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b="1" kern="100" spc="-60" dirty="0">
                <a:ln w="3175" cap="rnd">
                  <a:solidFill>
                    <a:prstClr val="black">
                      <a:lumMod val="50000"/>
                      <a:lumOff val="50000"/>
                      <a:alpha val="0"/>
                    </a:prst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맑은 고딕 Semilight" panose="020B0502040204020203" pitchFamily="50" charset="-127"/>
              </a:rPr>
              <a:t>03</a:t>
            </a:r>
            <a:endParaRPr lang="ko-KR" altLang="en-US" b="1" kern="100" spc="-60" dirty="0">
              <a:ln w="3175" cap="rnd">
                <a:solidFill>
                  <a:prstClr val="black">
                    <a:lumMod val="50000"/>
                    <a:lumOff val="50000"/>
                    <a:alpha val="0"/>
                  </a:prstClr>
                </a:solidFill>
              </a:ln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맑은 고딕 Semilight" panose="020B0502040204020203" pitchFamily="50" charset="-127"/>
            </a:endParaRPr>
          </a:p>
        </p:txBody>
      </p:sp>
      <p:sp>
        <p:nvSpPr>
          <p:cNvPr id="48" name="모서리가 둥근 직사각형 26">
            <a:extLst>
              <a:ext uri="{FF2B5EF4-FFF2-40B4-BE49-F238E27FC236}">
                <a16:creationId xmlns:a16="http://schemas.microsoft.com/office/drawing/2014/main" id="{8A48A3E5-F862-4D28-A322-A3578EB8C4DD}"/>
              </a:ext>
            </a:extLst>
          </p:cNvPr>
          <p:cNvSpPr>
            <a:spLocks noChangeAspect="1"/>
          </p:cNvSpPr>
          <p:nvPr/>
        </p:nvSpPr>
        <p:spPr>
          <a:xfrm>
            <a:off x="5554404" y="4896890"/>
            <a:ext cx="3714837" cy="4680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 w="3175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ko-KR" altLang="en-US" b="1" kern="100" spc="-60" dirty="0">
                <a:ln w="3175" cap="rnd">
                  <a:solidFill>
                    <a:prstClr val="black">
                      <a:lumMod val="50000"/>
                      <a:lumOff val="50000"/>
                      <a:alpha val="0"/>
                    </a:prst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맑은 고딕 Semilight" panose="020B0502040204020203" pitchFamily="50" charset="-127"/>
              </a:rPr>
              <a:t>     팀 역량</a:t>
            </a:r>
            <a:r>
              <a:rPr lang="en-US" altLang="ko-KR" b="1" kern="100" spc="-60" dirty="0">
                <a:ln w="3175" cap="rnd">
                  <a:solidFill>
                    <a:prstClr val="black">
                      <a:lumMod val="50000"/>
                      <a:lumOff val="50000"/>
                      <a:alpha val="0"/>
                    </a:prst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맑은 고딕 Semilight" panose="020B0502040204020203" pitchFamily="50" charset="-127"/>
              </a:rPr>
              <a:t>(</a:t>
            </a:r>
            <a:r>
              <a:rPr lang="ko-KR" altLang="en-US" b="1" kern="100" spc="-60" dirty="0">
                <a:ln w="3175" cap="rnd">
                  <a:solidFill>
                    <a:prstClr val="black">
                      <a:lumMod val="50000"/>
                      <a:lumOff val="50000"/>
                      <a:alpha val="0"/>
                    </a:prst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맑은 고딕 Semilight" panose="020B0502040204020203" pitchFamily="50" charset="-127"/>
              </a:rPr>
              <a:t>기업 역량</a:t>
            </a:r>
            <a:r>
              <a:rPr lang="en-US" altLang="ko-KR" b="1" kern="100" spc="-60" dirty="0">
                <a:ln w="3175" cap="rnd">
                  <a:solidFill>
                    <a:prstClr val="black">
                      <a:lumMod val="50000"/>
                      <a:lumOff val="50000"/>
                      <a:alpha val="0"/>
                    </a:prst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맑은 고딕 Semilight" panose="020B0502040204020203" pitchFamily="50" charset="-127"/>
              </a:rPr>
              <a:t>)</a:t>
            </a:r>
            <a:endParaRPr lang="ko-KR" altLang="en-US" b="1" kern="100" spc="-60" dirty="0">
              <a:ln w="3175" cap="rnd">
                <a:solidFill>
                  <a:prstClr val="black">
                    <a:lumMod val="50000"/>
                    <a:lumOff val="50000"/>
                    <a:alpha val="0"/>
                  </a:prstClr>
                </a:solidFill>
              </a:ln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맑은 고딕 Semilight" panose="020B0502040204020203" pitchFamily="50" charset="-127"/>
            </a:endParaRPr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id="{6726CD5A-5C4C-425E-8656-5E9F380CA6C8}"/>
              </a:ext>
            </a:extLst>
          </p:cNvPr>
          <p:cNvSpPr>
            <a:spLocks noChangeAspect="1"/>
          </p:cNvSpPr>
          <p:nvPr/>
        </p:nvSpPr>
        <p:spPr>
          <a:xfrm>
            <a:off x="5377840" y="4888092"/>
            <a:ext cx="468000" cy="4680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 cap="rnd">
            <a:solidFill>
              <a:srgbClr val="FFFFF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b="1" kern="100" spc="-60" dirty="0">
                <a:ln w="3175" cap="rnd">
                  <a:solidFill>
                    <a:prstClr val="black">
                      <a:lumMod val="50000"/>
                      <a:lumOff val="50000"/>
                      <a:alpha val="0"/>
                    </a:prst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맑은 고딕 Semilight" panose="020B0502040204020203" pitchFamily="50" charset="-127"/>
              </a:rPr>
              <a:t>04</a:t>
            </a:r>
            <a:endParaRPr lang="ko-KR" altLang="en-US" b="1" kern="100" spc="-60" dirty="0">
              <a:ln w="3175" cap="rnd">
                <a:solidFill>
                  <a:prstClr val="black">
                    <a:lumMod val="50000"/>
                    <a:lumOff val="50000"/>
                    <a:alpha val="0"/>
                  </a:prstClr>
                </a:solidFill>
              </a:ln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맑은 고딕 Semilight" panose="020B0502040204020203" pitchFamily="50" charset="-127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C488719-E89F-4907-A682-EA149D8D519D}"/>
              </a:ext>
            </a:extLst>
          </p:cNvPr>
          <p:cNvSpPr txBox="1"/>
          <p:nvPr/>
        </p:nvSpPr>
        <p:spPr>
          <a:xfrm>
            <a:off x="822360" y="4802915"/>
            <a:ext cx="379674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※ </a:t>
            </a:r>
            <a:r>
              <a:rPr lang="ko-KR" altLang="en-US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항목 별 페이지 구성 </a:t>
            </a:r>
            <a:r>
              <a:rPr lang="en-US" altLang="ko-KR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(</a:t>
            </a:r>
            <a:r>
              <a:rPr lang="ko-KR" altLang="en-US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총 </a:t>
            </a:r>
            <a:r>
              <a:rPr lang="en-US" altLang="ko-KR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17p </a:t>
            </a:r>
            <a:r>
              <a:rPr lang="ko-KR" altLang="en-US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이내</a:t>
            </a:r>
            <a:r>
              <a:rPr lang="en-US" altLang="ko-KR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)</a:t>
            </a:r>
          </a:p>
          <a:p>
            <a:r>
              <a:rPr lang="en-US" altLang="ko-KR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	00. </a:t>
            </a:r>
            <a:r>
              <a:rPr lang="ko-KR" altLang="en-US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기업소개</a:t>
            </a:r>
            <a:r>
              <a:rPr lang="en-US" altLang="ko-KR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(1p)</a:t>
            </a:r>
          </a:p>
          <a:p>
            <a:r>
              <a:rPr lang="en-US" altLang="ko-KR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	01. </a:t>
            </a:r>
            <a:r>
              <a:rPr lang="ko-KR" altLang="en-US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시장 및 사업모델 </a:t>
            </a:r>
            <a:r>
              <a:rPr lang="en-US" altLang="ko-KR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(5p </a:t>
            </a:r>
            <a:r>
              <a:rPr lang="ko-KR" altLang="en-US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이내</a:t>
            </a:r>
            <a:r>
              <a:rPr lang="en-US" altLang="ko-KR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)</a:t>
            </a:r>
          </a:p>
          <a:p>
            <a:r>
              <a:rPr lang="en-US" altLang="ko-KR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	02. </a:t>
            </a:r>
            <a:r>
              <a:rPr lang="ko-KR" altLang="en-US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사업전략 </a:t>
            </a:r>
            <a:r>
              <a:rPr lang="en-US" altLang="ko-KR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(6p </a:t>
            </a:r>
            <a:r>
              <a:rPr lang="ko-KR" altLang="en-US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이내</a:t>
            </a:r>
            <a:r>
              <a:rPr lang="en-US" altLang="ko-KR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)</a:t>
            </a:r>
          </a:p>
          <a:p>
            <a:r>
              <a:rPr lang="en-US" altLang="ko-KR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	03. </a:t>
            </a:r>
            <a:r>
              <a:rPr lang="ko-KR" altLang="en-US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관광산업 파급효과 </a:t>
            </a:r>
            <a:r>
              <a:rPr lang="en-US" altLang="ko-KR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(3p </a:t>
            </a:r>
            <a:r>
              <a:rPr lang="ko-KR" altLang="en-US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이내</a:t>
            </a:r>
            <a:r>
              <a:rPr lang="en-US" altLang="ko-KR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)</a:t>
            </a:r>
          </a:p>
          <a:p>
            <a:r>
              <a:rPr lang="en-US" altLang="ko-KR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	04. </a:t>
            </a:r>
            <a:r>
              <a:rPr lang="ko-KR" altLang="en-US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팀 역량 </a:t>
            </a:r>
            <a:r>
              <a:rPr lang="en-US" altLang="ko-KR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(2p </a:t>
            </a:r>
            <a:r>
              <a:rPr lang="ko-KR" altLang="en-US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이내</a:t>
            </a:r>
            <a:r>
              <a:rPr lang="en-US" altLang="ko-KR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)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74ECAABB-BAC7-4837-91DE-DE2146FF9D24}"/>
              </a:ext>
            </a:extLst>
          </p:cNvPr>
          <p:cNvSpPr txBox="1"/>
          <p:nvPr/>
        </p:nvSpPr>
        <p:spPr>
          <a:xfrm>
            <a:off x="636759" y="2988635"/>
            <a:ext cx="37967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4800" b="1" dirty="0"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Contents</a:t>
            </a:r>
          </a:p>
        </p:txBody>
      </p:sp>
    </p:spTree>
    <p:extLst>
      <p:ext uri="{BB962C8B-B14F-4D97-AF65-F5344CB8AC3E}">
        <p14:creationId xmlns:p14="http://schemas.microsoft.com/office/powerpoint/2010/main" val="17278144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>
            <a:extLst>
              <a:ext uri="{FF2B5EF4-FFF2-40B4-BE49-F238E27FC236}">
                <a16:creationId xmlns:a16="http://schemas.microsoft.com/office/drawing/2014/main" id="{1F5CF43F-59CE-B859-303D-D907CE6F0D4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19200" y="598750"/>
            <a:ext cx="32430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742950" latinLnBrk="1">
              <a:spcAft>
                <a:spcPts val="244"/>
              </a:spcAft>
              <a:defRPr/>
            </a:pP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00.</a:t>
            </a:r>
            <a:endParaRPr lang="ko-KR" altLang="en-US" sz="2000" b="1" dirty="0">
              <a:latin typeface="맑은 고딕" panose="020B0503020000020004" pitchFamily="50" charset="-127"/>
              <a:ea typeface="맑은 고딕" panose="020B0503020000020004" pitchFamily="50" charset="-127"/>
              <a:cs typeface="Pretendard Black" panose="02000A03000000020004" pitchFamily="2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EBF3235-F3D2-124B-5F1E-ADF507BC18C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51599" y="598750"/>
            <a:ext cx="392743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742950" latinLnBrk="1">
              <a:spcAft>
                <a:spcPts val="244"/>
              </a:spcAft>
              <a:defRPr/>
            </a:pPr>
            <a:r>
              <a:rPr lang="ko-KR" altLang="en-US" sz="2000" b="1" dirty="0">
                <a:gradFill>
                  <a:gsLst>
                    <a:gs pos="22000">
                      <a:prstClr val="black"/>
                    </a:gs>
                    <a:gs pos="0">
                      <a:prstClr val="black"/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기업개요 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(1P)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 </a:t>
            </a: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8C146083-21E1-49E1-BA6E-58144FF079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1232316"/>
              </p:ext>
            </p:extLst>
          </p:nvPr>
        </p:nvGraphicFramePr>
        <p:xfrm>
          <a:off x="270508" y="4967775"/>
          <a:ext cx="9364982" cy="17434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3618">
                  <a:extLst>
                    <a:ext uri="{9D8B030D-6E8A-4147-A177-3AD203B41FA5}">
                      <a16:colId xmlns:a16="http://schemas.microsoft.com/office/drawing/2014/main" val="95811163"/>
                    </a:ext>
                  </a:extLst>
                </a:gridCol>
                <a:gridCol w="1922841">
                  <a:extLst>
                    <a:ext uri="{9D8B030D-6E8A-4147-A177-3AD203B41FA5}">
                      <a16:colId xmlns:a16="http://schemas.microsoft.com/office/drawing/2014/main" val="1028737888"/>
                    </a:ext>
                  </a:extLst>
                </a:gridCol>
                <a:gridCol w="1922841">
                  <a:extLst>
                    <a:ext uri="{9D8B030D-6E8A-4147-A177-3AD203B41FA5}">
                      <a16:colId xmlns:a16="http://schemas.microsoft.com/office/drawing/2014/main" val="2881744402"/>
                    </a:ext>
                  </a:extLst>
                </a:gridCol>
                <a:gridCol w="1922841">
                  <a:extLst>
                    <a:ext uri="{9D8B030D-6E8A-4147-A177-3AD203B41FA5}">
                      <a16:colId xmlns:a16="http://schemas.microsoft.com/office/drawing/2014/main" val="1179788974"/>
                    </a:ext>
                  </a:extLst>
                </a:gridCol>
                <a:gridCol w="1922841">
                  <a:extLst>
                    <a:ext uri="{9D8B030D-6E8A-4147-A177-3AD203B41FA5}">
                      <a16:colId xmlns:a16="http://schemas.microsoft.com/office/drawing/2014/main" val="2770385332"/>
                    </a:ext>
                  </a:extLst>
                </a:gridCol>
              </a:tblGrid>
              <a:tr h="333740"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2026</a:t>
                      </a: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</a:t>
                      </a:r>
                      <a:r>
                        <a:rPr lang="ko-KR" altLang="en-US" sz="1200" b="1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목표 및 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개년 주요성과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500" b="0" i="1" dirty="0">
                        <a:solidFill>
                          <a:srgbClr val="2393C5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500" b="0" i="1" dirty="0">
                        <a:solidFill>
                          <a:srgbClr val="2393C5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1341816"/>
                  </a:ext>
                </a:extLst>
              </a:tr>
              <a:tr h="3524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2026</a:t>
                      </a: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 목표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2025</a:t>
                      </a: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 성과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2024</a:t>
                      </a: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 성과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2023</a:t>
                      </a: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 성과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0150470"/>
                  </a:ext>
                </a:extLst>
              </a:tr>
              <a:tr h="3524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매출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백만 원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OOO </a:t>
                      </a:r>
                      <a:r>
                        <a:rPr lang="ko-KR" altLang="en-US" sz="12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백만 원 </a:t>
                      </a:r>
                      <a:endParaRPr lang="ko-KR" altLang="en-US" sz="1200" b="1" i="1" spc="-15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OOO </a:t>
                      </a:r>
                      <a:r>
                        <a:rPr lang="ko-KR" altLang="en-US" sz="12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백만 원 </a:t>
                      </a:r>
                      <a:endParaRPr lang="ko-KR" altLang="en-US" sz="1200" b="1" i="0" spc="-15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OOO </a:t>
                      </a:r>
                      <a:r>
                        <a:rPr lang="ko-KR" altLang="en-US" sz="12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백만 원 </a:t>
                      </a:r>
                      <a:endParaRPr lang="ko-KR" altLang="en-US" sz="1200" b="1" i="0" spc="-15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OOO </a:t>
                      </a:r>
                      <a:r>
                        <a:rPr lang="ko-KR" altLang="en-US" sz="12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백만 원 </a:t>
                      </a:r>
                      <a:endParaRPr lang="ko-KR" altLang="en-US" sz="1200" b="1" i="0" spc="-15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4158162"/>
                  </a:ext>
                </a:extLst>
              </a:tr>
              <a:tr h="7048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신규고용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명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 </a:t>
                      </a:r>
                      <a:r>
                        <a:rPr lang="ko-KR" altLang="en-US" sz="12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명</a:t>
                      </a:r>
                      <a:endParaRPr lang="en-US" altLang="ko-KR" sz="1200" b="1" i="0" spc="-15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latinLnBrk="1"/>
                      <a:r>
                        <a:rPr lang="en-US" altLang="ko-KR" sz="12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정규직 </a:t>
                      </a:r>
                      <a:r>
                        <a:rPr lang="en-US" altLang="ko-KR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</a:t>
                      </a:r>
                      <a:r>
                        <a:rPr lang="ko-KR" altLang="en-US" sz="12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명</a:t>
                      </a:r>
                      <a:r>
                        <a:rPr lang="en-US" altLang="ko-KR" sz="12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2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비정규직 </a:t>
                      </a:r>
                      <a:r>
                        <a:rPr lang="en-US" altLang="ko-KR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</a:t>
                      </a:r>
                      <a:r>
                        <a:rPr lang="ko-KR" altLang="en-US" sz="12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명</a:t>
                      </a:r>
                      <a:r>
                        <a:rPr lang="en-US" altLang="ko-KR" sz="12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200" b="1" i="0" spc="-15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없음</a:t>
                      </a:r>
                      <a:endParaRPr lang="en-US" altLang="ko-KR" sz="1200" b="1" i="0" spc="-15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ctr" defTabSz="7429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ko-KR" altLang="en-US" sz="12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정규직 </a:t>
                      </a:r>
                      <a:r>
                        <a:rPr lang="en-US" altLang="ko-KR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0</a:t>
                      </a:r>
                      <a:r>
                        <a:rPr lang="ko-KR" altLang="en-US" sz="12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명</a:t>
                      </a:r>
                      <a:r>
                        <a:rPr lang="en-US" altLang="ko-KR" sz="12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, </a:t>
                      </a:r>
                      <a:r>
                        <a:rPr lang="ko-KR" altLang="en-US" sz="12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비정규직 </a:t>
                      </a:r>
                      <a:r>
                        <a:rPr lang="en-US" altLang="ko-KR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0</a:t>
                      </a:r>
                      <a:r>
                        <a:rPr lang="ko-KR" altLang="en-US" sz="12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명</a:t>
                      </a:r>
                      <a:r>
                        <a:rPr lang="en-US" altLang="ko-KR" sz="12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)</a:t>
                      </a:r>
                      <a:endParaRPr lang="ko-KR" altLang="en-US" sz="1200" b="1" i="0" spc="-15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 </a:t>
                      </a:r>
                      <a:r>
                        <a:rPr lang="ko-KR" altLang="en-US" sz="12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명</a:t>
                      </a:r>
                      <a:endParaRPr lang="en-US" altLang="ko-KR" sz="1200" b="1" i="0" spc="-15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ko-KR" altLang="en-US" sz="12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정규직 </a:t>
                      </a:r>
                      <a:r>
                        <a:rPr lang="en-US" altLang="ko-KR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0</a:t>
                      </a:r>
                      <a:r>
                        <a:rPr lang="ko-KR" altLang="en-US" sz="12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명</a:t>
                      </a:r>
                      <a:r>
                        <a:rPr lang="en-US" altLang="ko-KR" sz="12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, </a:t>
                      </a:r>
                      <a:r>
                        <a:rPr lang="ko-KR" altLang="en-US" sz="12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비정규직 </a:t>
                      </a:r>
                      <a:r>
                        <a:rPr lang="en-US" altLang="ko-KR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0</a:t>
                      </a:r>
                      <a:r>
                        <a:rPr lang="ko-KR" altLang="en-US" sz="12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명</a:t>
                      </a:r>
                      <a:r>
                        <a:rPr lang="en-US" altLang="ko-KR" sz="12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)</a:t>
                      </a:r>
                      <a:endParaRPr lang="ko-KR" altLang="en-US" sz="1200" b="1" i="0" spc="-15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i="0" spc="-15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 </a:t>
                      </a:r>
                      <a:r>
                        <a:rPr lang="ko-KR" altLang="en-US" sz="1200" b="1" i="0" spc="-15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명</a:t>
                      </a:r>
                      <a:endParaRPr lang="en-US" altLang="ko-KR" sz="1200" b="1" i="0" spc="-15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i="0" spc="-15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ko-KR" altLang="en-US" sz="1200" b="1" i="0" spc="-15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정규직 </a:t>
                      </a:r>
                      <a:r>
                        <a:rPr lang="en-US" altLang="ko-KR" sz="1200" b="1" i="0" spc="-15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0</a:t>
                      </a:r>
                      <a:r>
                        <a:rPr lang="ko-KR" altLang="en-US" sz="1200" b="1" i="0" spc="-15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명</a:t>
                      </a:r>
                      <a:r>
                        <a:rPr lang="en-US" altLang="ko-KR" sz="1200" b="1" i="0" spc="-15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, </a:t>
                      </a:r>
                      <a:r>
                        <a:rPr lang="ko-KR" altLang="en-US" sz="1200" b="1" i="0" spc="-15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비정규직 </a:t>
                      </a:r>
                      <a:r>
                        <a:rPr lang="en-US" altLang="ko-KR" sz="1200" b="1" i="0" spc="-15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0</a:t>
                      </a:r>
                      <a:r>
                        <a:rPr lang="ko-KR" altLang="en-US" sz="1200" b="1" i="0" spc="-15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명</a:t>
                      </a:r>
                      <a:r>
                        <a:rPr lang="en-US" altLang="ko-KR" sz="1200" b="1" i="0" spc="-15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)</a:t>
                      </a:r>
                      <a:endParaRPr lang="ko-KR" altLang="en-US" sz="1200" b="1" i="0" spc="-15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6330737"/>
                  </a:ext>
                </a:extLst>
              </a:tr>
            </a:tbl>
          </a:graphicData>
        </a:graphic>
      </p:graphicFrame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073C1F2F-A5BB-E101-CD99-CD4ED5B72F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4056420"/>
              </p:ext>
            </p:extLst>
          </p:nvPr>
        </p:nvGraphicFramePr>
        <p:xfrm>
          <a:off x="270508" y="1022120"/>
          <a:ext cx="9364984" cy="3857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5652">
                  <a:extLst>
                    <a:ext uri="{9D8B030D-6E8A-4147-A177-3AD203B41FA5}">
                      <a16:colId xmlns:a16="http://schemas.microsoft.com/office/drawing/2014/main" val="3933755392"/>
                    </a:ext>
                  </a:extLst>
                </a:gridCol>
                <a:gridCol w="2760810">
                  <a:extLst>
                    <a:ext uri="{9D8B030D-6E8A-4147-A177-3AD203B41FA5}">
                      <a16:colId xmlns:a16="http://schemas.microsoft.com/office/drawing/2014/main" val="3408359598"/>
                    </a:ext>
                  </a:extLst>
                </a:gridCol>
                <a:gridCol w="1545222">
                  <a:extLst>
                    <a:ext uri="{9D8B030D-6E8A-4147-A177-3AD203B41FA5}">
                      <a16:colId xmlns:a16="http://schemas.microsoft.com/office/drawing/2014/main" val="1817799139"/>
                    </a:ext>
                  </a:extLst>
                </a:gridCol>
                <a:gridCol w="3343300">
                  <a:extLst>
                    <a:ext uri="{9D8B030D-6E8A-4147-A177-3AD203B41FA5}">
                      <a16:colId xmlns:a16="http://schemas.microsoft.com/office/drawing/2014/main" val="2027460412"/>
                    </a:ext>
                  </a:extLst>
                </a:gridCol>
              </a:tblGrid>
              <a:tr h="295029"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1" i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대표자명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latinLnBrk="1">
                        <a:lnSpc>
                          <a:spcPct val="100000"/>
                        </a:lnSpc>
                      </a:pPr>
                      <a:endParaRPr lang="ko-KR" altLang="en-US" sz="1100" b="1" i="0" spc="-15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생년월일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latinLnBrk="1">
                        <a:lnSpc>
                          <a:spcPct val="100000"/>
                        </a:lnSpc>
                      </a:pPr>
                      <a:r>
                        <a:rPr lang="en-US" altLang="ko-KR" sz="11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1900. 00. 00.</a:t>
                      </a:r>
                      <a:endParaRPr lang="ko-KR" altLang="en-US" sz="1100" b="1" i="0" spc="-15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1564083"/>
                  </a:ext>
                </a:extLst>
              </a:tr>
              <a:tr h="265526"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1" i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기업명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latinLnBrk="1">
                        <a:lnSpc>
                          <a:spcPct val="100000"/>
                        </a:lnSpc>
                      </a:pPr>
                      <a:r>
                        <a:rPr lang="en-US" altLang="ko-KR" sz="11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*</a:t>
                      </a:r>
                      <a:r>
                        <a:rPr lang="ko-KR" altLang="en-US" sz="11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사업자등록증 기준으로 작성</a:t>
                      </a:r>
                      <a:endParaRPr lang="en-US" altLang="ko-KR" sz="1100" b="1" i="0" spc="-15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vl="0" algn="l" latinLnBrk="1">
                        <a:lnSpc>
                          <a:spcPct val="100000"/>
                        </a:lnSpc>
                      </a:pPr>
                      <a:r>
                        <a:rPr lang="en-US" altLang="ko-KR" sz="11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*</a:t>
                      </a:r>
                      <a:r>
                        <a:rPr lang="ko-KR" altLang="en-US" sz="11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예비의 경우</a:t>
                      </a:r>
                      <a:r>
                        <a:rPr lang="en-US" altLang="ko-KR" sz="11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100" b="1" i="0" spc="-150" dirty="0" err="1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미작성</a:t>
                      </a:r>
                      <a:endParaRPr lang="ko-KR" altLang="en-US" sz="1100" b="1" i="0" spc="-15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본사 소재지</a:t>
                      </a:r>
                      <a:endParaRPr lang="en-US" altLang="ko-KR" sz="1100" b="1" i="0" spc="-15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latinLnBrk="1">
                        <a:lnSpc>
                          <a:spcPct val="100000"/>
                        </a:lnSpc>
                      </a:pPr>
                      <a:r>
                        <a:rPr lang="ko-KR" altLang="en-US" sz="11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전북특별자치도 전주시</a:t>
                      </a:r>
                      <a:endParaRPr lang="en-US" altLang="ko-KR" sz="1100" b="1" i="0" spc="-15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7429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*</a:t>
                      </a:r>
                      <a:r>
                        <a:rPr lang="ko-KR" altLang="en-US" sz="11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예비의 경우</a:t>
                      </a:r>
                      <a:r>
                        <a:rPr lang="en-US" altLang="ko-KR" sz="11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, </a:t>
                      </a:r>
                      <a:r>
                        <a:rPr lang="ko-KR" altLang="en-US" sz="11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사업장 소재지 계획 작성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8965129"/>
                  </a:ext>
                </a:extLst>
              </a:tr>
              <a:tr h="442543"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1" i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사업자</a:t>
                      </a:r>
                      <a:r>
                        <a:rPr lang="en-US" altLang="ko-KR" sz="1100" b="1" i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100" b="1" i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  <a:endParaRPr lang="en-US" altLang="ko-KR" sz="1100" b="1" i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*</a:t>
                      </a:r>
                      <a:r>
                        <a:rPr kumimoji="0" lang="ko-KR" altLang="en-US" sz="1100" b="1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사업공고일 기준</a:t>
                      </a:r>
                      <a:endParaRPr kumimoji="0" lang="en-US" altLang="ko-KR" sz="1100" b="1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    ) </a:t>
                      </a:r>
                      <a:r>
                        <a:rPr lang="ko-KR" altLang="en-US" sz="11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예비창업자</a:t>
                      </a:r>
                      <a:endParaRPr lang="en-US" altLang="ko-KR" sz="1100" b="1" i="0" spc="-15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vl="0" algn="l" latinLnBrk="1">
                        <a:lnSpc>
                          <a:spcPct val="100000"/>
                        </a:lnSpc>
                      </a:pPr>
                      <a:r>
                        <a:rPr lang="en-US" altLang="ko-KR" sz="11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○</a:t>
                      </a:r>
                      <a:r>
                        <a:rPr lang="en-US" altLang="ko-KR" sz="11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 </a:t>
                      </a:r>
                      <a:r>
                        <a:rPr lang="ko-KR" altLang="en-US" sz="11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개인사업자</a:t>
                      </a:r>
                      <a:endParaRPr lang="en-US" altLang="ko-KR" sz="1100" b="1" i="0" spc="-15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vl="0" algn="l" latinLnBrk="1">
                        <a:lnSpc>
                          <a:spcPct val="100000"/>
                        </a:lnSpc>
                      </a:pPr>
                      <a:r>
                        <a:rPr lang="en-US" altLang="ko-KR" sz="11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    ) </a:t>
                      </a:r>
                      <a:r>
                        <a:rPr lang="ko-KR" altLang="en-US" sz="11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법인 사업자</a:t>
                      </a:r>
                      <a:endParaRPr lang="en-US" altLang="ko-KR" sz="1100" b="1" i="0" spc="-15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</a:pPr>
                      <a:r>
                        <a:rPr lang="ko-KR" altLang="en-US" sz="11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사업자번호</a:t>
                      </a:r>
                      <a:endParaRPr lang="en-US" altLang="ko-KR" sz="1100" b="1" i="0" spc="-15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</a:pPr>
                      <a:r>
                        <a:rPr lang="en-US" sz="11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법인등록번호</a:t>
                      </a:r>
                      <a:r>
                        <a:rPr lang="en-US" altLang="ko-KR" sz="11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sz="1100" b="1" i="0" spc="-15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-15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*</a:t>
                      </a:r>
                      <a:r>
                        <a:rPr kumimoji="0" lang="ko-KR" altLang="en-US" sz="1100" b="1" i="0" u="none" strike="noStrike" kern="1200" cap="none" spc="-15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개인 </a:t>
                      </a:r>
                      <a:r>
                        <a:rPr kumimoji="0" lang="en-US" altLang="ko-KR" sz="1100" b="1" i="0" u="none" strike="noStrike" kern="1200" cap="none" spc="-15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: </a:t>
                      </a:r>
                      <a:r>
                        <a:rPr kumimoji="0" lang="ko-KR" altLang="en-US" sz="1100" b="1" i="0" u="none" strike="noStrike" kern="1200" cap="none" spc="-15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사업자번호</a:t>
                      </a:r>
                      <a:endParaRPr kumimoji="0" lang="en-US" altLang="ko-KR" sz="1100" b="1" i="0" u="none" strike="noStrike" kern="1200" cap="none" spc="-15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-15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*</a:t>
                      </a:r>
                      <a:r>
                        <a:rPr kumimoji="0" lang="ko-KR" altLang="en-US" sz="1100" b="1" i="0" u="none" strike="noStrike" kern="1200" cap="none" spc="-15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법인 </a:t>
                      </a:r>
                      <a:r>
                        <a:rPr kumimoji="0" lang="en-US" altLang="ko-KR" sz="1100" b="1" i="0" u="none" strike="noStrike" kern="1200" cap="none" spc="-15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: </a:t>
                      </a:r>
                      <a:r>
                        <a:rPr kumimoji="0" lang="ko-KR" altLang="en-US" sz="1100" b="1" i="0" u="none" strike="noStrike" kern="1200" cap="none" spc="-15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법인등록번호</a:t>
                      </a:r>
                      <a:endParaRPr kumimoji="0" lang="en-US" altLang="ko-KR" sz="1100" b="1" i="0" u="none" strike="noStrike" kern="1200" cap="none" spc="-15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*</a:t>
                      </a:r>
                      <a:r>
                        <a:rPr lang="ko-KR" altLang="en-US" sz="11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예비의 경우</a:t>
                      </a:r>
                      <a:r>
                        <a:rPr lang="en-US" altLang="ko-KR" sz="11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, </a:t>
                      </a:r>
                      <a:r>
                        <a:rPr lang="ko-KR" altLang="en-US" sz="1100" b="1" i="0" spc="-150" dirty="0" err="1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미작성</a:t>
                      </a:r>
                      <a:endParaRPr lang="ko-KR" altLang="en-US" sz="1100" b="1" i="0" spc="-15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6782760"/>
                  </a:ext>
                </a:extLst>
              </a:tr>
              <a:tr h="442543"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1" i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공동대표 여부</a:t>
                      </a:r>
                      <a:endParaRPr lang="en-US" altLang="ko-KR" sz="1100" b="1" i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*</a:t>
                      </a:r>
                      <a:r>
                        <a:rPr kumimoji="0" lang="ko-KR" altLang="en-US" sz="1100" b="1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사업공고일 기준</a:t>
                      </a:r>
                      <a:endParaRPr kumimoji="0" lang="en-US" altLang="ko-KR" sz="1100" b="1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latinLnBrk="1">
                        <a:lnSpc>
                          <a:spcPct val="100000"/>
                        </a:lnSpc>
                      </a:pPr>
                      <a:r>
                        <a:rPr lang="en-US" altLang="ko-KR" sz="11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○</a:t>
                      </a:r>
                      <a:r>
                        <a:rPr lang="en-US" altLang="ko-KR" sz="11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 </a:t>
                      </a:r>
                      <a:r>
                        <a:rPr lang="ko-KR" altLang="en-US" sz="11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공동대표 여</a:t>
                      </a:r>
                      <a:endParaRPr lang="en-US" altLang="ko-KR" sz="1100" b="1" i="0" spc="-15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vl="0" algn="l" latinLnBrk="1">
                        <a:lnSpc>
                          <a:spcPct val="100000"/>
                        </a:lnSpc>
                      </a:pPr>
                      <a:r>
                        <a:rPr lang="en-US" altLang="ko-KR" sz="11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    ) </a:t>
                      </a:r>
                      <a:r>
                        <a:rPr lang="ko-KR" altLang="en-US" sz="11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공동대표 부 </a:t>
                      </a:r>
                      <a:endParaRPr lang="en-US" altLang="ko-KR" sz="1100" b="1" i="0" spc="-15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7429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*</a:t>
                      </a:r>
                      <a:r>
                        <a:rPr lang="ko-KR" altLang="en-US" sz="11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예비의 경우</a:t>
                      </a:r>
                      <a:r>
                        <a:rPr lang="en-US" altLang="ko-KR" sz="11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, </a:t>
                      </a:r>
                      <a:r>
                        <a:rPr lang="ko-KR" altLang="en-US" sz="1100" b="1" i="0" spc="-150" dirty="0" err="1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미작성</a:t>
                      </a:r>
                      <a:endParaRPr lang="ko-KR" altLang="en-US" sz="1100" b="1" i="0" spc="-15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1" i="0" u="none" strike="noStrike" kern="1200" cap="none" spc="-15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개업연월일</a:t>
                      </a:r>
                      <a:endParaRPr kumimoji="0" lang="en-US" altLang="ko-KR" sz="1100" b="1" i="0" u="none" strike="noStrike" kern="1200" cap="none" spc="-15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-15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(</a:t>
                      </a:r>
                      <a:r>
                        <a:rPr kumimoji="0" lang="ko-KR" altLang="en-US" sz="1100" b="1" i="0" u="none" strike="noStrike" kern="1200" cap="none" spc="-15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회사성립연월일</a:t>
                      </a:r>
                      <a:r>
                        <a:rPr kumimoji="0" lang="en-US" altLang="ko-KR" sz="1100" b="1" i="0" u="none" strike="noStrike" kern="1200" cap="none" spc="-15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  <a:endParaRPr kumimoji="0" lang="ko-KR" altLang="en-US" sz="1100" b="1" i="0" u="none" strike="noStrike" kern="1200" cap="none" spc="-15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-15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*</a:t>
                      </a:r>
                      <a:r>
                        <a:rPr kumimoji="0" lang="ko-KR" altLang="en-US" sz="1100" b="1" i="0" u="none" strike="noStrike" kern="1200" cap="none" spc="-15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개인 </a:t>
                      </a:r>
                      <a:r>
                        <a:rPr kumimoji="0" lang="en-US" altLang="ko-KR" sz="1100" b="1" i="0" u="none" strike="noStrike" kern="1200" cap="none" spc="-15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: </a:t>
                      </a:r>
                      <a:r>
                        <a:rPr kumimoji="0" lang="ko-KR" altLang="en-US" sz="1100" b="1" i="0" u="none" strike="noStrike" kern="1200" cap="none" spc="-15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사업자등록증명 상 </a:t>
                      </a:r>
                      <a:r>
                        <a:rPr kumimoji="0" lang="en-US" altLang="ko-KR" sz="1100" b="1" i="0" u="none" strike="noStrike" kern="1200" cap="none" spc="-15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‘</a:t>
                      </a:r>
                      <a:r>
                        <a:rPr kumimoji="0" lang="ko-KR" altLang="en-US" sz="1100" b="1" i="0" u="none" strike="noStrike" kern="1200" cap="none" spc="-15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개업연월일</a:t>
                      </a:r>
                      <a:r>
                        <a:rPr kumimoji="0" lang="en-US" altLang="ko-KR" sz="1100" b="1" i="0" u="none" strike="noStrike" kern="1200" cap="none" spc="-15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’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-15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*</a:t>
                      </a:r>
                      <a:r>
                        <a:rPr kumimoji="0" lang="ko-KR" altLang="en-US" sz="1100" b="1" i="0" u="none" strike="noStrike" kern="1200" cap="none" spc="-15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법인 </a:t>
                      </a:r>
                      <a:r>
                        <a:rPr kumimoji="0" lang="en-US" altLang="ko-KR" sz="1100" b="1" i="0" u="none" strike="noStrike" kern="1200" cap="none" spc="-15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: </a:t>
                      </a:r>
                      <a:r>
                        <a:rPr kumimoji="0" lang="ko-KR" altLang="en-US" sz="1100" b="1" i="0" u="none" strike="noStrike" kern="1200" cap="none" spc="-15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법인등기부등본 상 </a:t>
                      </a:r>
                      <a:r>
                        <a:rPr kumimoji="0" lang="en-US" altLang="ko-KR" sz="1100" b="1" i="0" u="none" strike="noStrike" kern="1200" cap="none" spc="-15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‘</a:t>
                      </a:r>
                      <a:r>
                        <a:rPr kumimoji="0" lang="ko-KR" altLang="en-US" sz="1100" b="1" i="0" u="none" strike="noStrike" kern="1200" cap="none" spc="-15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회사성립연월일</a:t>
                      </a:r>
                      <a:endParaRPr kumimoji="0" lang="en-US" altLang="ko-KR" sz="1100" b="1" i="0" u="none" strike="noStrike" kern="1200" cap="none" spc="-15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*</a:t>
                      </a:r>
                      <a:r>
                        <a:rPr lang="ko-KR" altLang="en-US" sz="11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예비의 경우</a:t>
                      </a:r>
                      <a:r>
                        <a:rPr lang="en-US" altLang="ko-KR" sz="11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, </a:t>
                      </a:r>
                      <a:r>
                        <a:rPr lang="ko-KR" altLang="en-US" sz="1100" b="1" i="0" spc="-150" dirty="0" err="1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미작성</a:t>
                      </a:r>
                      <a:endParaRPr lang="ko-KR" altLang="en-US" sz="1100" b="1" i="0" spc="-15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9333174"/>
                  </a:ext>
                </a:extLst>
              </a:tr>
              <a:tr h="442544"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1" i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사업유형</a:t>
                      </a:r>
                      <a:endParaRPr lang="en-US" altLang="ko-KR" sz="1100" b="1" i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 </a:t>
                      </a:r>
                      <a:r>
                        <a:rPr lang="ko-KR" altLang="en-US" sz="11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○</a:t>
                      </a:r>
                      <a:r>
                        <a:rPr lang="ko-KR" altLang="en-US" sz="1100" b="1" i="0" spc="-150" dirty="0">
                          <a:solidFill>
                            <a:srgbClr val="0033CC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1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r>
                        <a:rPr lang="ko-KR" altLang="en-US" sz="11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관광 편의 제공 서비스      </a:t>
                      </a:r>
                      <a:r>
                        <a:rPr lang="en-US" altLang="ko-KR" sz="11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  </a:t>
                      </a:r>
                      <a:r>
                        <a:rPr lang="ko-KR" altLang="en-US" sz="1100" b="1" i="0" spc="-150" dirty="0">
                          <a:solidFill>
                            <a:srgbClr val="0033CC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1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r>
                        <a:rPr lang="ko-KR" altLang="en-US" sz="11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지역특화 실감형 </a:t>
                      </a:r>
                      <a:r>
                        <a:rPr lang="ko-KR" altLang="en-US" sz="1100" b="1" i="0" spc="-15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관광콘텐츠</a:t>
                      </a:r>
                      <a:r>
                        <a:rPr lang="ko-KR" altLang="en-US" sz="11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</a:t>
                      </a:r>
                      <a:r>
                        <a:rPr lang="en-US" altLang="ko-KR" sz="11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  </a:t>
                      </a:r>
                      <a:r>
                        <a:rPr lang="ko-KR" altLang="en-US" sz="1100" b="1" i="0" spc="-150" dirty="0">
                          <a:solidFill>
                            <a:srgbClr val="0033CC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1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r>
                        <a:rPr lang="ko-KR" altLang="en-US" sz="11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관광인프라      </a:t>
                      </a:r>
                      <a:r>
                        <a:rPr lang="en-US" altLang="ko-KR" sz="11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  </a:t>
                      </a:r>
                      <a:r>
                        <a:rPr lang="ko-KR" altLang="en-US" sz="1100" b="1" i="0" spc="-150" dirty="0">
                          <a:solidFill>
                            <a:srgbClr val="0033CC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1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r>
                        <a:rPr lang="ko-KR" altLang="en-US" sz="1100" b="1" i="0" spc="-15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관광딥테크</a:t>
                      </a:r>
                      <a:r>
                        <a:rPr lang="ko-KR" altLang="en-US" sz="11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</a:t>
                      </a:r>
                      <a:r>
                        <a:rPr lang="en-US" altLang="ko-KR" sz="11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(  </a:t>
                      </a:r>
                      <a:r>
                        <a:rPr lang="ko-KR" altLang="en-US" sz="1100" b="1" i="0" spc="-150" dirty="0">
                          <a:solidFill>
                            <a:srgbClr val="0033CC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en-US" altLang="ko-KR" sz="11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)</a:t>
                      </a:r>
                      <a:r>
                        <a:rPr lang="ko-KR" altLang="en-US" sz="1100" b="1" i="0" spc="-150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문화예술융복합</a:t>
                      </a:r>
                      <a:endParaRPr lang="ko-KR" altLang="en-US" sz="1100" b="1" i="0" spc="-15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855079"/>
                  </a:ext>
                </a:extLst>
              </a:tr>
              <a:tr h="442544"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1" i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사업명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gridSpan="3">
                  <a:txBody>
                    <a:bodyPr/>
                    <a:lstStyle/>
                    <a:p>
                      <a:pPr lvl="0" algn="l" latinLnBrk="1">
                        <a:lnSpc>
                          <a:spcPct val="100000"/>
                        </a:lnSpc>
                      </a:pPr>
                      <a:endParaRPr lang="ko-KR" altLang="en-US" sz="1100" b="1" i="0" spc="-15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1802446"/>
                  </a:ext>
                </a:extLst>
              </a:tr>
              <a:tr h="619561"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1" i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사업 한 줄 설명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71450" marR="0" lvl="0" indent="-1714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1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기본 양식 </a:t>
                      </a:r>
                      <a:r>
                        <a:rPr lang="en-US" altLang="ko-KR" sz="11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 ‘~</a:t>
                      </a:r>
                      <a:r>
                        <a:rPr lang="ko-KR" altLang="en-US" sz="11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하는 서비스</a:t>
                      </a:r>
                      <a:r>
                        <a:rPr lang="en-US" altLang="ko-KR" sz="11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1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제품명</a:t>
                      </a:r>
                      <a:r>
                        <a:rPr lang="en-US" altLang="ko-KR" sz="11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’</a:t>
                      </a:r>
                      <a:r>
                        <a:rPr lang="ko-KR" altLang="en-US" sz="11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1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예</a:t>
                      </a:r>
                      <a:r>
                        <a:rPr lang="en-US" altLang="ko-KR" sz="11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r>
                        <a:rPr lang="ko-KR" altLang="en-US" sz="11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수요자 중심 환전 거래하는 </a:t>
                      </a:r>
                      <a:r>
                        <a:rPr lang="ko-KR" altLang="en-US" sz="1100" b="1" i="0" spc="-150" dirty="0" err="1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비대면</a:t>
                      </a:r>
                      <a:r>
                        <a:rPr lang="ko-KR" altLang="en-US" sz="11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온라인 환전서비스 </a:t>
                      </a:r>
                      <a:r>
                        <a:rPr lang="en-US" altLang="ko-KR" sz="11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‘</a:t>
                      </a:r>
                      <a:r>
                        <a:rPr lang="ko-KR" altLang="en-US" sz="11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서비스명</a:t>
                      </a:r>
                      <a:r>
                        <a:rPr lang="en-US" altLang="ko-KR" sz="11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’)</a:t>
                      </a:r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1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기업소개 장표 제작 등 대외 관계자 대상으로 기업 홍보 시 본 문구 활용 예정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1970390"/>
                  </a:ext>
                </a:extLst>
              </a:tr>
              <a:tr h="442543"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1" i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협약기간 내</a:t>
                      </a:r>
                      <a:endParaRPr lang="en-US" altLang="ko-KR" sz="1100" b="1" i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lvl="0" algn="ctr" latinLnBrk="1">
                        <a:lnSpc>
                          <a:spcPct val="100000"/>
                        </a:lnSpc>
                      </a:pPr>
                      <a:r>
                        <a:rPr lang="ko-KR" altLang="en-US" sz="1100" b="1" i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성과지표</a:t>
                      </a:r>
                      <a:r>
                        <a:rPr lang="en-US" altLang="ko-KR" sz="1100" b="1" i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(KPI)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i="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유료 고객 수</a:t>
                      </a:r>
                      <a:r>
                        <a:rPr lang="en-US" altLang="ko-KR" sz="1100" b="1" i="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(OO</a:t>
                      </a:r>
                      <a:r>
                        <a:rPr lang="ko-KR" altLang="en-US" sz="1100" b="1" i="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명</a:t>
                      </a:r>
                      <a:r>
                        <a:rPr lang="en-US" altLang="ko-KR" sz="1100" b="1" i="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), </a:t>
                      </a:r>
                      <a:r>
                        <a:rPr lang="ko-KR" altLang="en-US" sz="1100" b="1" i="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상품서비스 개시</a:t>
                      </a:r>
                      <a:r>
                        <a:rPr lang="en-US" altLang="ko-KR" sz="1100" b="1" i="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(00</a:t>
                      </a:r>
                      <a:r>
                        <a:rPr lang="ko-KR" altLang="en-US" sz="1100" b="1" i="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</a:t>
                      </a:r>
                      <a:r>
                        <a:rPr lang="en-US" altLang="ko-KR" sz="1100" b="1" i="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), </a:t>
                      </a:r>
                      <a:r>
                        <a:rPr lang="ko-KR" altLang="en-US" sz="1100" b="1" i="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아이템 검증</a:t>
                      </a:r>
                      <a:r>
                        <a:rPr lang="en-US" altLang="ko-KR" sz="1100" b="1" i="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(00</a:t>
                      </a:r>
                      <a:r>
                        <a:rPr lang="ko-KR" altLang="en-US" sz="1100" b="1" i="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</a:t>
                      </a:r>
                      <a:r>
                        <a:rPr lang="en-US" altLang="ko-KR" sz="1100" b="1" i="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), </a:t>
                      </a:r>
                      <a:r>
                        <a:rPr lang="ko-KR" altLang="en-US" sz="1100" b="1" i="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실제</a:t>
                      </a:r>
                      <a:r>
                        <a:rPr lang="en-US" altLang="ko-KR" sz="1100" b="1" i="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100" b="1" i="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결제 </a:t>
                      </a:r>
                      <a:r>
                        <a:rPr lang="en-US" altLang="ko-KR" sz="1100" b="1" i="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100" b="1" i="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구매 전환</a:t>
                      </a:r>
                      <a:r>
                        <a:rPr lang="en-US" altLang="ko-KR" sz="1100" b="1" i="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(00</a:t>
                      </a:r>
                      <a:r>
                        <a:rPr lang="ko-KR" altLang="en-US" sz="1100" b="1" i="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명</a:t>
                      </a:r>
                      <a:r>
                        <a:rPr lang="en-US" altLang="ko-KR" sz="1100" b="1" i="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), 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i="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홍보마케팅</a:t>
                      </a:r>
                      <a:r>
                        <a:rPr lang="en-US" altLang="ko-KR" sz="1100" b="1" i="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(00</a:t>
                      </a:r>
                      <a:r>
                        <a:rPr lang="ko-KR" altLang="en-US" sz="1100" b="1" i="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</a:t>
                      </a:r>
                      <a:r>
                        <a:rPr lang="en-US" altLang="ko-KR" sz="1100" b="1" i="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), </a:t>
                      </a:r>
                      <a:r>
                        <a:rPr lang="ko-KR" altLang="en-US" sz="1100" b="1" i="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모바일 어플리케이션 개발</a:t>
                      </a:r>
                      <a:r>
                        <a:rPr lang="en-US" altLang="ko-KR" sz="1100" b="1" i="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(00</a:t>
                      </a:r>
                      <a:r>
                        <a:rPr lang="ko-KR" altLang="en-US" sz="1100" b="1" i="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</a:t>
                      </a:r>
                      <a:r>
                        <a:rPr lang="en-US" altLang="ko-KR" sz="1100" b="1" i="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), </a:t>
                      </a:r>
                      <a:r>
                        <a:rPr lang="ko-KR" altLang="en-US" sz="1100" b="1" i="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고객 피드백 기반 개선 지표 </a:t>
                      </a:r>
                      <a:r>
                        <a:rPr lang="en-US" altLang="ko-KR" sz="1100" b="1" i="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100" b="1" i="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3551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90872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83A73-1D32-6B13-B267-89995BE723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그룹 23">
            <a:extLst>
              <a:ext uri="{FF2B5EF4-FFF2-40B4-BE49-F238E27FC236}">
                <a16:creationId xmlns:a16="http://schemas.microsoft.com/office/drawing/2014/main" id="{6A5AD99A-92F5-1611-535B-3D70BBD70C62}"/>
              </a:ext>
            </a:extLst>
          </p:cNvPr>
          <p:cNvGrpSpPr/>
          <p:nvPr/>
        </p:nvGrpSpPr>
        <p:grpSpPr>
          <a:xfrm>
            <a:off x="8642231" y="118686"/>
            <a:ext cx="535107" cy="185921"/>
            <a:chOff x="10399341" y="124622"/>
            <a:chExt cx="861590" cy="299357"/>
          </a:xfrm>
        </p:grpSpPr>
        <p:pic>
          <p:nvPicPr>
            <p:cNvPr id="25" name="그래픽 83">
              <a:extLst>
                <a:ext uri="{FF2B5EF4-FFF2-40B4-BE49-F238E27FC236}">
                  <a16:creationId xmlns:a16="http://schemas.microsoft.com/office/drawing/2014/main" id="{289994DA-7DD4-8B8C-F90F-F044286EF2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r="49942"/>
            <a:stretch/>
          </p:blipFill>
          <p:spPr>
            <a:xfrm>
              <a:off x="10399341" y="124622"/>
              <a:ext cx="302431" cy="299357"/>
            </a:xfrm>
            <a:prstGeom prst="rect">
              <a:avLst/>
            </a:prstGeom>
          </p:spPr>
        </p:pic>
        <p:pic>
          <p:nvPicPr>
            <p:cNvPr id="26" name="그래픽 84">
              <a:extLst>
                <a:ext uri="{FF2B5EF4-FFF2-40B4-BE49-F238E27FC236}">
                  <a16:creationId xmlns:a16="http://schemas.microsoft.com/office/drawing/2014/main" id="{954A88E1-E892-E73B-3D42-6BE01A97E07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733879" y="165616"/>
              <a:ext cx="527052" cy="217370"/>
            </a:xfrm>
            <a:prstGeom prst="rect">
              <a:avLst/>
            </a:prstGeom>
          </p:spPr>
        </p:pic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0D94FBE8-6903-0316-B43C-505E4B51D2F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19200" y="598750"/>
            <a:ext cx="32430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742950" latinLnBrk="1">
              <a:spcAft>
                <a:spcPts val="244"/>
              </a:spcAft>
              <a:defRPr/>
            </a:pP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01.</a:t>
            </a:r>
            <a:endParaRPr lang="ko-KR" altLang="en-US" sz="2000" b="1" dirty="0">
              <a:latin typeface="맑은 고딕" panose="020B0503020000020004" pitchFamily="50" charset="-127"/>
              <a:ea typeface="맑은 고딕" panose="020B0503020000020004" pitchFamily="50" charset="-127"/>
              <a:cs typeface="Pretendard Black" panose="02000A03000000020004" pitchFamily="2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82FB819-6E3E-60A0-6DF6-74F9AEBA9FA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51599" y="598750"/>
            <a:ext cx="392743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742950" latinLnBrk="1">
              <a:spcAft>
                <a:spcPts val="244"/>
              </a:spcAft>
              <a:defRPr/>
            </a:pPr>
            <a:r>
              <a:rPr lang="ko-KR" altLang="en-US" sz="2000" b="1" dirty="0">
                <a:gradFill>
                  <a:gsLst>
                    <a:gs pos="22000">
                      <a:prstClr val="black"/>
                    </a:gs>
                    <a:gs pos="0">
                      <a:prstClr val="black"/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시장 및 사업모델 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(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５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P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이내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)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68F8C34-23E1-187A-8176-77087E136DBA}"/>
              </a:ext>
            </a:extLst>
          </p:cNvPr>
          <p:cNvSpPr txBox="1"/>
          <p:nvPr/>
        </p:nvSpPr>
        <p:spPr>
          <a:xfrm>
            <a:off x="851599" y="1606815"/>
            <a:ext cx="8442777" cy="2113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just" defTabSz="457200" rtl="0" eaLnBrk="1" fontAlgn="base" latinLnBrk="1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1-1. </a:t>
            </a:r>
            <a:r>
              <a: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시장현황 및 목표 고객</a:t>
            </a:r>
            <a:endParaRPr kumimoji="0" lang="en-US" altLang="ko-KR" sz="1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228600" indent="-228600" algn="just" fontAlgn="base" latinLnBrk="1">
              <a:lnSpc>
                <a:spcPct val="160000"/>
              </a:lnSpc>
              <a:defRPr/>
            </a:pP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(1) 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 제품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서비스의 개발 배경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사회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경제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기술적 관점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국내외 시장의 문제점과 기회</a:t>
            </a:r>
            <a:endParaRPr lang="en-US" altLang="ko-KR" sz="1400" b="1" kern="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marR="0" lvl="0" indent="-228600" algn="just" defTabSz="457200" rtl="0" eaLnBrk="1" fontAlgn="base" latinLnBrk="1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 , 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대표자 경험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가치관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과 필요성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고객 또는 시장에 제공할 가치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정의 </a:t>
            </a:r>
            <a:endParaRPr kumimoji="0" lang="ko-KR" altLang="en-US" sz="1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marR="0" lvl="0" indent="-228600" algn="just" defTabSz="457200" rtl="0" eaLnBrk="1" fontAlgn="base" latinLnBrk="1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     </a:t>
            </a:r>
            <a:r>
              <a:rPr kumimoji="0" lang="en-US" altLang="ko-KR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(2) </a:t>
            </a:r>
            <a:r>
              <a: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해당사업 관련 시장 현황 및 향후 전망 제시</a:t>
            </a:r>
            <a:endParaRPr kumimoji="0" lang="en-US" altLang="ko-KR" sz="1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228600" indent="-228600" algn="just" fontAlgn="base" latinLnBrk="1">
              <a:lnSpc>
                <a:spcPct val="160000"/>
              </a:lnSpc>
              <a:defRPr/>
            </a:pPr>
            <a:r>
              <a:rPr kumimoji="0" lang="en-US" altLang="ko-KR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     (3) </a:t>
            </a:r>
            <a:r>
              <a: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목표 고객층을 설명하고 해당 고객에게 제공할 가치</a:t>
            </a:r>
            <a:r>
              <a:rPr kumimoji="0" lang="en-US" altLang="ko-KR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혜택</a:t>
            </a:r>
            <a:r>
              <a:rPr kumimoji="0" lang="en-US" altLang="ko-KR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)</a:t>
            </a:r>
            <a:r>
              <a: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를 구체화하여 제시</a:t>
            </a:r>
            <a:endParaRPr kumimoji="0" lang="ko-KR" altLang="en-US" sz="1400" b="1" i="0" u="sng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228600" marR="0" lvl="0" indent="-228600" algn="just" defTabSz="457200" rtl="0" eaLnBrk="1" fontAlgn="base" latinLnBrk="1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0" name="사각형: 둥근 모서리 12">
            <a:extLst>
              <a:ext uri="{FF2B5EF4-FFF2-40B4-BE49-F238E27FC236}">
                <a16:creationId xmlns:a16="http://schemas.microsoft.com/office/drawing/2014/main" id="{09AB2E99-844F-0A07-0AA1-6F09FB4E04C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44909" y="1050498"/>
            <a:ext cx="5400000" cy="41234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defTabSz="742950" latinLnBrk="1">
              <a:defRPr/>
            </a:pPr>
            <a:r>
              <a:rPr lang="en-US" altLang="ko-KR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  1-1. </a:t>
            </a:r>
            <a:r>
              <a:rPr lang="ko-KR" altLang="en-US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시장현황 및 목표고객</a:t>
            </a:r>
          </a:p>
        </p:txBody>
      </p:sp>
    </p:spTree>
    <p:extLst>
      <p:ext uri="{BB962C8B-B14F-4D97-AF65-F5344CB8AC3E}">
        <p14:creationId xmlns:p14="http://schemas.microsoft.com/office/powerpoint/2010/main" val="39364920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FDA50F-2806-A555-D649-9341C82EB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>
            <a:extLst>
              <a:ext uri="{FF2B5EF4-FFF2-40B4-BE49-F238E27FC236}">
                <a16:creationId xmlns:a16="http://schemas.microsoft.com/office/drawing/2014/main" id="{33D4D02B-4979-F8A3-66EB-F3AB7979B4E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19200" y="598750"/>
            <a:ext cx="32430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742950" latinLnBrk="1">
              <a:spcAft>
                <a:spcPts val="244"/>
              </a:spcAft>
              <a:defRPr/>
            </a:pP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01.</a:t>
            </a:r>
            <a:endParaRPr lang="ko-KR" altLang="en-US" sz="2000" b="1" dirty="0">
              <a:latin typeface="맑은 고딕" panose="020B0503020000020004" pitchFamily="50" charset="-127"/>
              <a:ea typeface="맑은 고딕" panose="020B0503020000020004" pitchFamily="50" charset="-127"/>
              <a:cs typeface="Pretendard Black" panose="02000A03000000020004" pitchFamily="2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D31A714-8BAA-60E3-060F-0A15A3A3D43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51599" y="598750"/>
            <a:ext cx="392743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742950" latinLnBrk="1">
              <a:spcAft>
                <a:spcPts val="244"/>
              </a:spcAft>
              <a:defRPr/>
            </a:pPr>
            <a:r>
              <a:rPr lang="ko-KR" altLang="en-US" sz="2000" b="1" dirty="0">
                <a:gradFill>
                  <a:gsLst>
                    <a:gs pos="22000">
                      <a:prstClr val="black"/>
                    </a:gs>
                    <a:gs pos="0">
                      <a:prstClr val="black"/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시장 및 사업모델</a:t>
            </a:r>
            <a:endParaRPr lang="ko-KR" altLang="en-US" sz="2000" b="1" dirty="0">
              <a:solidFill>
                <a:srgbClr val="0033CC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Pretendard Black" panose="02000A03000000020004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1D8040-C948-DC98-7D22-DE9A9418DB79}"/>
              </a:ext>
            </a:extLst>
          </p:cNvPr>
          <p:cNvSpPr txBox="1"/>
          <p:nvPr/>
        </p:nvSpPr>
        <p:spPr>
          <a:xfrm>
            <a:off x="1311965" y="1606815"/>
            <a:ext cx="8594035" cy="3900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just" defTabSz="457200" rtl="0" eaLnBrk="1" fontAlgn="base" latinLnBrk="1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1-2. 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사업모델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(Business Model) : 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사업을 통한 수익창출 프로세스와 방법 도식화</a:t>
            </a:r>
            <a:endParaRPr lang="en-US" altLang="ko-KR" sz="1400" b="1" kern="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사각형: 둥근 모서리 12">
            <a:extLst>
              <a:ext uri="{FF2B5EF4-FFF2-40B4-BE49-F238E27FC236}">
                <a16:creationId xmlns:a16="http://schemas.microsoft.com/office/drawing/2014/main" id="{78D413EE-982A-B8B0-2B4B-59593E81EB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44909" y="1050498"/>
            <a:ext cx="5400000" cy="41234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defTabSz="742950" latinLnBrk="1">
              <a:defRPr/>
            </a:pPr>
            <a:r>
              <a:rPr lang="en-US" altLang="ko-KR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 1-2. </a:t>
            </a:r>
            <a:r>
              <a:rPr lang="ko-KR" altLang="en-US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사업모델</a:t>
            </a:r>
            <a:r>
              <a:rPr lang="en-US" altLang="ko-KR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(Business Model)</a:t>
            </a:r>
            <a:endParaRPr lang="ko-KR" altLang="en-US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Pretendard Black" panose="02000A03000000020004" pitchFamily="2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B6102C98-814F-1E05-F26F-A33DF0EF416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4148960" y="2933700"/>
            <a:ext cx="4068000" cy="3337104"/>
          </a:xfrm>
          <a:prstGeom prst="rect">
            <a:avLst/>
          </a:prstGeom>
          <a:solidFill>
            <a:schemeClr val="bg2"/>
          </a:solidFill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altLang="ko-KR" sz="105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  </a:t>
            </a:r>
            <a:r>
              <a:rPr lang="en-US" altLang="ko-KR" sz="1050" b="1" dirty="0">
                <a:solidFill>
                  <a:schemeClr val="tx1"/>
                </a:solidFill>
                <a:highlight>
                  <a:srgbClr val="FFFF00"/>
                </a:highlight>
                <a:latin typeface="맑은 고딕" panose="020B0503020000020004" pitchFamily="50" charset="-127"/>
                <a:ea typeface="맑은 고딕" panose="020B0503020000020004" pitchFamily="50" charset="-127"/>
              </a:rPr>
              <a:t>[01.</a:t>
            </a:r>
            <a:r>
              <a:rPr lang="ko-KR" altLang="en-US" sz="1050" b="1" dirty="0">
                <a:solidFill>
                  <a:schemeClr val="tx1"/>
                </a:solidFill>
                <a:highlight>
                  <a:srgbClr val="FFFF00"/>
                </a:highlight>
                <a:latin typeface="맑은 고딕" panose="020B0503020000020004" pitchFamily="50" charset="-127"/>
                <a:ea typeface="맑은 고딕" panose="020B0503020000020004" pitchFamily="50" charset="-127"/>
              </a:rPr>
              <a:t>시장 및 사업모델</a:t>
            </a:r>
            <a:r>
              <a:rPr lang="en-US" altLang="ko-KR" sz="1050" b="1" dirty="0">
                <a:solidFill>
                  <a:schemeClr val="tx1"/>
                </a:solidFill>
                <a:highlight>
                  <a:srgbClr val="FFFF00"/>
                </a:highlight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ko-KR" altLang="en-US" sz="1050" b="1" dirty="0">
                <a:solidFill>
                  <a:schemeClr val="tx1"/>
                </a:solidFill>
                <a:highlight>
                  <a:srgbClr val="FFFF00"/>
                </a:highlight>
                <a:latin typeface="맑은 고딕" panose="020B0503020000020004" pitchFamily="50" charset="-127"/>
                <a:ea typeface="맑은 고딕" panose="020B0503020000020004" pitchFamily="50" charset="-127"/>
              </a:rPr>
              <a:t>세부 작성가이드</a:t>
            </a:r>
            <a:endParaRPr lang="en-US" altLang="ko-KR" sz="1050" b="1" dirty="0">
              <a:solidFill>
                <a:schemeClr val="tx1"/>
              </a:solidFill>
              <a:highlight>
                <a:srgbClr val="FFFF00"/>
              </a:highligh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05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질문 가이드</a:t>
            </a:r>
            <a:endParaRPr lang="en-US" altLang="ko-KR" sz="105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ko-KR" altLang="ko-KR" sz="1050" dirty="0">
                <a:solidFill>
                  <a:schemeClr val="tx1"/>
                </a:solidFill>
                <a:latin typeface="Arial" panose="020B0604020202020204" pitchFamily="34" charset="0"/>
              </a:rPr>
              <a:t>관광객은 언제 이 문제를 겪는가?</a:t>
            </a:r>
          </a:p>
          <a:p>
            <a:pPr marL="171450" lvl="0" indent="-171450"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ko-KR" altLang="ko-KR" sz="1050" dirty="0">
                <a:solidFill>
                  <a:schemeClr val="tx1"/>
                </a:solidFill>
                <a:latin typeface="Arial" panose="020B0604020202020204" pitchFamily="34" charset="0"/>
              </a:rPr>
              <a:t>왜 여행 중에는 이 문제 해결에 비용을 지불하는가?</a:t>
            </a:r>
          </a:p>
          <a:p>
            <a:pPr marL="171450" lvl="0" indent="-171450"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ko-KR" altLang="ko-KR" sz="1050" dirty="0">
                <a:solidFill>
                  <a:schemeClr val="tx1"/>
                </a:solidFill>
                <a:latin typeface="Arial" panose="020B0604020202020204" pitchFamily="34" charset="0"/>
              </a:rPr>
              <a:t>관광이 아닌 상황에서도 동일한 문제가 성립하는가?</a:t>
            </a:r>
            <a:endParaRPr lang="en-US" altLang="ko-KR" sz="105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171450" lvl="0" indent="-171450"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ko-KR" sz="105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chemeClr val="tx1"/>
                </a:solidFill>
                <a:latin typeface="맑은 고딕" panose="020B0503020000020004" pitchFamily="50" charset="-127"/>
              </a:rPr>
              <a:t>수익모델</a:t>
            </a:r>
            <a:endParaRPr lang="en-US" altLang="ko-KR" sz="1050" dirty="0">
              <a:solidFill>
                <a:schemeClr val="tx1"/>
              </a:solidFill>
              <a:latin typeface="맑은 고딕" panose="020B0503020000020004" pitchFamily="50" charset="-127"/>
            </a:endParaRPr>
          </a:p>
          <a:p>
            <a:pPr marL="171450" lvl="0" indent="-171450"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ko-KR" altLang="en-US" sz="1050" dirty="0">
                <a:solidFill>
                  <a:schemeClr val="tx1"/>
                </a:solidFill>
                <a:latin typeface="+mn-ea"/>
              </a:rPr>
              <a:t>사업모델 도식에는 </a:t>
            </a:r>
            <a:r>
              <a:rPr lang="ko-KR" altLang="en-US" sz="1050" b="1" dirty="0">
                <a:solidFill>
                  <a:schemeClr val="tx1"/>
                </a:solidFill>
                <a:latin typeface="+mn-ea"/>
              </a:rPr>
              <a:t>관광객 여정</a:t>
            </a:r>
            <a:r>
              <a:rPr lang="en-US" altLang="ko-KR" sz="1050" b="1" dirty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050" b="1" dirty="0">
                <a:solidFill>
                  <a:schemeClr val="tx1"/>
                </a:solidFill>
                <a:latin typeface="+mn-ea"/>
              </a:rPr>
              <a:t>여행 전</a:t>
            </a:r>
            <a:r>
              <a:rPr lang="en-US" altLang="ko-KR" sz="1050" b="1" dirty="0">
                <a:solidFill>
                  <a:schemeClr val="tx1"/>
                </a:solidFill>
                <a:latin typeface="+mn-ea"/>
              </a:rPr>
              <a:t>/</a:t>
            </a:r>
            <a:r>
              <a:rPr lang="ko-KR" altLang="en-US" sz="1050" b="1" dirty="0">
                <a:solidFill>
                  <a:schemeClr val="tx1"/>
                </a:solidFill>
                <a:latin typeface="+mn-ea"/>
              </a:rPr>
              <a:t>중</a:t>
            </a:r>
            <a:r>
              <a:rPr lang="en-US" altLang="ko-KR" sz="1050" b="1" dirty="0">
                <a:solidFill>
                  <a:schemeClr val="tx1"/>
                </a:solidFill>
                <a:latin typeface="+mn-ea"/>
              </a:rPr>
              <a:t>/</a:t>
            </a:r>
            <a:r>
              <a:rPr lang="ko-KR" altLang="en-US" sz="1050" b="1" dirty="0">
                <a:solidFill>
                  <a:schemeClr val="tx1"/>
                </a:solidFill>
                <a:latin typeface="+mn-ea"/>
              </a:rPr>
              <a:t>후</a:t>
            </a:r>
            <a:r>
              <a:rPr lang="en-US" altLang="ko-KR" sz="1050" b="1" dirty="0">
                <a:solidFill>
                  <a:schemeClr val="tx1"/>
                </a:solidFill>
                <a:latin typeface="+mn-ea"/>
              </a:rPr>
              <a:t>)</a:t>
            </a:r>
            <a:r>
              <a:rPr lang="ko-KR" altLang="en-US" sz="1050" dirty="0">
                <a:solidFill>
                  <a:schemeClr val="tx1"/>
                </a:solidFill>
                <a:latin typeface="+mn-ea"/>
              </a:rPr>
              <a:t> 중</a:t>
            </a:r>
            <a:br>
              <a:rPr lang="ko-KR" altLang="en-US" sz="1050" dirty="0">
                <a:solidFill>
                  <a:schemeClr val="tx1"/>
                </a:solidFill>
                <a:latin typeface="+mn-ea"/>
              </a:rPr>
            </a:br>
            <a:r>
              <a:rPr lang="ko-KR" altLang="en-US" sz="1050" dirty="0">
                <a:solidFill>
                  <a:schemeClr val="tx1"/>
                </a:solidFill>
                <a:latin typeface="+mn-ea"/>
              </a:rPr>
              <a:t>어느 단계에서 수익이 발생하는지 명확히 표시 바랍니다</a:t>
            </a:r>
            <a:r>
              <a:rPr lang="en-US" altLang="ko-KR" sz="1050" dirty="0">
                <a:solidFill>
                  <a:schemeClr val="tx1"/>
                </a:solidFill>
                <a:latin typeface="+mn-ea"/>
              </a:rPr>
              <a:t>.</a:t>
            </a:r>
            <a:endParaRPr lang="ko-KR" altLang="ko-KR" sz="1050" dirty="0">
              <a:solidFill>
                <a:schemeClr val="tx1"/>
              </a:solidFill>
              <a:latin typeface="+mn-ea"/>
            </a:endParaRPr>
          </a:p>
          <a:p>
            <a:endParaRPr lang="en-US" altLang="ko-KR" sz="105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65174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FB3322-AFC0-4A56-107F-0CE68FF1A1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그룹 23">
            <a:extLst>
              <a:ext uri="{FF2B5EF4-FFF2-40B4-BE49-F238E27FC236}">
                <a16:creationId xmlns:a16="http://schemas.microsoft.com/office/drawing/2014/main" id="{6320145E-727B-72AA-DF43-124E4C9056FB}"/>
              </a:ext>
            </a:extLst>
          </p:cNvPr>
          <p:cNvGrpSpPr/>
          <p:nvPr/>
        </p:nvGrpSpPr>
        <p:grpSpPr>
          <a:xfrm>
            <a:off x="8642231" y="118686"/>
            <a:ext cx="535107" cy="185921"/>
            <a:chOff x="10399341" y="124622"/>
            <a:chExt cx="861590" cy="299357"/>
          </a:xfrm>
        </p:grpSpPr>
        <p:pic>
          <p:nvPicPr>
            <p:cNvPr id="25" name="그래픽 83">
              <a:extLst>
                <a:ext uri="{FF2B5EF4-FFF2-40B4-BE49-F238E27FC236}">
                  <a16:creationId xmlns:a16="http://schemas.microsoft.com/office/drawing/2014/main" id="{378B3395-34C3-D237-6ADF-AA0467C5FD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r="49942"/>
            <a:stretch/>
          </p:blipFill>
          <p:spPr>
            <a:xfrm>
              <a:off x="10399341" y="124622"/>
              <a:ext cx="302431" cy="299357"/>
            </a:xfrm>
            <a:prstGeom prst="rect">
              <a:avLst/>
            </a:prstGeom>
          </p:spPr>
        </p:pic>
        <p:pic>
          <p:nvPicPr>
            <p:cNvPr id="26" name="그래픽 84">
              <a:extLst>
                <a:ext uri="{FF2B5EF4-FFF2-40B4-BE49-F238E27FC236}">
                  <a16:creationId xmlns:a16="http://schemas.microsoft.com/office/drawing/2014/main" id="{0C0CEA59-964C-926D-80E7-AC7A4C21408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733879" y="165616"/>
              <a:ext cx="527052" cy="217370"/>
            </a:xfrm>
            <a:prstGeom prst="rect">
              <a:avLst/>
            </a:prstGeom>
          </p:spPr>
        </p:pic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0CAAF9FE-D990-9E6C-4E5B-C0E48568FC9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19200" y="598750"/>
            <a:ext cx="32430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742950" latinLnBrk="1">
              <a:spcAft>
                <a:spcPts val="244"/>
              </a:spcAft>
              <a:defRPr/>
            </a:pP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01.</a:t>
            </a:r>
            <a:endParaRPr lang="ko-KR" altLang="en-US" sz="2000" b="1" dirty="0">
              <a:latin typeface="맑은 고딕" panose="020B0503020000020004" pitchFamily="50" charset="-127"/>
              <a:ea typeface="맑은 고딕" panose="020B0503020000020004" pitchFamily="50" charset="-127"/>
              <a:cs typeface="Pretendard Black" panose="02000A03000000020004" pitchFamily="2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9570A32-D3B4-A288-91A8-C3B851CB741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51599" y="598750"/>
            <a:ext cx="392743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742950" latinLnBrk="1">
              <a:spcAft>
                <a:spcPts val="244"/>
              </a:spcAft>
              <a:defRPr/>
            </a:pPr>
            <a:r>
              <a:rPr lang="ko-KR" altLang="en-US" sz="2000" b="1" dirty="0">
                <a:gradFill>
                  <a:gsLst>
                    <a:gs pos="22000">
                      <a:prstClr val="black"/>
                    </a:gs>
                    <a:gs pos="0">
                      <a:prstClr val="black"/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시장 및 사업모델</a:t>
            </a:r>
            <a:endParaRPr lang="ko-KR" altLang="en-US" sz="2000" b="1" dirty="0">
              <a:solidFill>
                <a:srgbClr val="0033CC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Pretendard Black" panose="02000A03000000020004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881B1D-3EAE-770A-E430-63EB0D41EF23}"/>
              </a:ext>
            </a:extLst>
          </p:cNvPr>
          <p:cNvSpPr txBox="1"/>
          <p:nvPr/>
        </p:nvSpPr>
        <p:spPr>
          <a:xfrm>
            <a:off x="1311966" y="1606815"/>
            <a:ext cx="6539948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just" defTabSz="457200" rtl="0" eaLnBrk="1" fontAlgn="base" latinLnBrk="1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1-3. 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사업모델의 경쟁력</a:t>
            </a:r>
            <a:endParaRPr lang="en-US" altLang="ko-KR" sz="1400" b="1" kern="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marR="0" lvl="0" indent="-228600" algn="just" defTabSz="457200" rtl="0" eaLnBrk="1" fontAlgn="base" latinLnBrk="1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	(1) 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차별화된 경쟁력</a:t>
            </a:r>
            <a:endParaRPr lang="en-US" altLang="ko-KR" sz="1400" b="1" kern="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marR="0" lvl="0" indent="-228600" algn="just" defTabSz="457200" rtl="0" eaLnBrk="1" fontAlgn="base" latinLnBrk="1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      ○</a:t>
            </a:r>
            <a:r>
              <a:rPr kumimoji="0" lang="en-US" altLang="ko-KR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기존 대안 및 유사 솔루션 대비 명확한 차별성에 대하여 기술</a:t>
            </a:r>
          </a:p>
          <a:p>
            <a:pPr marL="228600" marR="0" lvl="0" indent="-228600" algn="just" defTabSz="457200" rtl="0" eaLnBrk="1" fontAlgn="base" latinLnBrk="1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   </a:t>
            </a:r>
            <a:r>
              <a:rPr kumimoji="0" lang="en-US" altLang="ko-KR" sz="1400" b="1" i="0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(2) </a:t>
            </a:r>
            <a:r>
              <a:rPr kumimoji="0" lang="ko-KR" altLang="en-US" sz="1400" b="1" i="0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보유기술이나 특별 기능 및 기법 보유사항</a:t>
            </a:r>
            <a:endParaRPr kumimoji="0" lang="en-US" altLang="ko-KR" sz="1400" b="1" i="0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  <a:p>
            <a:pPr marL="685800" lvl="1" indent="-228600" algn="just" fontAlgn="base" latinLnBrk="1">
              <a:lnSpc>
                <a:spcPct val="160000"/>
              </a:lnSpc>
              <a:defRPr/>
            </a:pPr>
            <a:r>
              <a: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○ </a:t>
            </a:r>
            <a:r>
              <a:rPr kumimoji="0" lang="en-US" altLang="ko-KR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(1)</a:t>
            </a:r>
            <a:r>
              <a: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에서 기술한 관련내용 중 추가 설명이 필요한 경우 기술</a:t>
            </a:r>
            <a:endParaRPr kumimoji="0" lang="ko-KR" altLang="en-US" sz="1400" b="1" i="0" u="sng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사각형: 둥근 모서리 12">
            <a:extLst>
              <a:ext uri="{FF2B5EF4-FFF2-40B4-BE49-F238E27FC236}">
                <a16:creationId xmlns:a16="http://schemas.microsoft.com/office/drawing/2014/main" id="{0E35653B-89B5-F123-8648-CA12EB8886E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44909" y="1050498"/>
            <a:ext cx="5400000" cy="41234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defTabSz="742950" latinLnBrk="1">
              <a:defRPr/>
            </a:pPr>
            <a:r>
              <a:rPr lang="en-US" altLang="ko-KR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 1-3. </a:t>
            </a:r>
            <a:r>
              <a:rPr lang="ko-KR" altLang="en-US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사업모델의 경쟁력</a:t>
            </a:r>
          </a:p>
        </p:txBody>
      </p:sp>
    </p:spTree>
    <p:extLst>
      <p:ext uri="{BB962C8B-B14F-4D97-AF65-F5344CB8AC3E}">
        <p14:creationId xmlns:p14="http://schemas.microsoft.com/office/powerpoint/2010/main" val="27419337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5DE648-0A8F-0984-BEF0-2E4C77553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그룹 23">
            <a:extLst>
              <a:ext uri="{FF2B5EF4-FFF2-40B4-BE49-F238E27FC236}">
                <a16:creationId xmlns:a16="http://schemas.microsoft.com/office/drawing/2014/main" id="{D29A22B6-ED91-082E-E6E4-D3844B2DD122}"/>
              </a:ext>
            </a:extLst>
          </p:cNvPr>
          <p:cNvGrpSpPr/>
          <p:nvPr/>
        </p:nvGrpSpPr>
        <p:grpSpPr>
          <a:xfrm>
            <a:off x="8642231" y="118686"/>
            <a:ext cx="535107" cy="185921"/>
            <a:chOff x="10399341" y="124622"/>
            <a:chExt cx="861590" cy="299357"/>
          </a:xfrm>
        </p:grpSpPr>
        <p:pic>
          <p:nvPicPr>
            <p:cNvPr id="25" name="그래픽 83">
              <a:extLst>
                <a:ext uri="{FF2B5EF4-FFF2-40B4-BE49-F238E27FC236}">
                  <a16:creationId xmlns:a16="http://schemas.microsoft.com/office/drawing/2014/main" id="{6C139166-89BD-156E-AA50-756920383D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r="49942"/>
            <a:stretch/>
          </p:blipFill>
          <p:spPr>
            <a:xfrm>
              <a:off x="10399341" y="124622"/>
              <a:ext cx="302431" cy="299357"/>
            </a:xfrm>
            <a:prstGeom prst="rect">
              <a:avLst/>
            </a:prstGeom>
          </p:spPr>
        </p:pic>
        <p:pic>
          <p:nvPicPr>
            <p:cNvPr id="26" name="그래픽 84">
              <a:extLst>
                <a:ext uri="{FF2B5EF4-FFF2-40B4-BE49-F238E27FC236}">
                  <a16:creationId xmlns:a16="http://schemas.microsoft.com/office/drawing/2014/main" id="{EB920812-8267-6ECC-E716-8B052E2C8DB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733879" y="165616"/>
              <a:ext cx="527052" cy="217370"/>
            </a:xfrm>
            <a:prstGeom prst="rect">
              <a:avLst/>
            </a:prstGeom>
          </p:spPr>
        </p:pic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E30CE3E6-F62F-0E20-BB2F-182C6410AA5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19200" y="598750"/>
            <a:ext cx="32430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742950" latinLnBrk="1">
              <a:spcAft>
                <a:spcPts val="244"/>
              </a:spcAft>
              <a:defRPr/>
            </a:pP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01.</a:t>
            </a:r>
            <a:endParaRPr lang="ko-KR" altLang="en-US" sz="2000" b="1" dirty="0">
              <a:latin typeface="맑은 고딕" panose="020B0503020000020004" pitchFamily="50" charset="-127"/>
              <a:ea typeface="맑은 고딕" panose="020B0503020000020004" pitchFamily="50" charset="-127"/>
              <a:cs typeface="Pretendard Black" panose="02000A03000000020004" pitchFamily="2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BEB2513-7941-A60F-E45E-EF72BEB4ED5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51599" y="598750"/>
            <a:ext cx="392743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742950" latinLnBrk="1">
              <a:spcAft>
                <a:spcPts val="244"/>
              </a:spcAft>
              <a:defRPr/>
            </a:pPr>
            <a:r>
              <a:rPr lang="ko-KR" altLang="en-US" sz="2000" b="1" dirty="0">
                <a:gradFill>
                  <a:gsLst>
                    <a:gs pos="22000">
                      <a:prstClr val="black"/>
                    </a:gs>
                    <a:gs pos="0">
                      <a:prstClr val="black"/>
                    </a:gs>
                  </a:gsLst>
                  <a:lin ang="0" scaled="1"/>
                </a:gra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시장 및 사업모델</a:t>
            </a:r>
            <a:endParaRPr lang="ko-KR" altLang="en-US" sz="2000" b="1" dirty="0">
              <a:solidFill>
                <a:srgbClr val="0033CC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Pretendard Black" panose="02000A03000000020004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280FE7-36E7-7FA3-DF26-69B72226475E}"/>
              </a:ext>
            </a:extLst>
          </p:cNvPr>
          <p:cNvSpPr txBox="1"/>
          <p:nvPr/>
        </p:nvSpPr>
        <p:spPr>
          <a:xfrm>
            <a:off x="1311965" y="1606815"/>
            <a:ext cx="7677541" cy="733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 algn="just" fontAlgn="base" latinLnBrk="1">
              <a:lnSpc>
                <a:spcPct val="160000"/>
              </a:lnSpc>
              <a:defRPr/>
            </a:pP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1-4. 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잠재리스크 대응 방안 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사업운영과정에서 예상되는 잠재리스크를 제시하고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이에 대한 대응방안 서술 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예 </a:t>
            </a:r>
            <a:r>
              <a:rPr kumimoji="0" lang="en-US" altLang="ko-KR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개발</a:t>
            </a:r>
            <a:r>
              <a:rPr kumimoji="0" lang="en-US" altLang="ko-KR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·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개선하고자 하는 제품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서비스 관련 기술 보호 계획 등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kumimoji="0" lang="ko-KR" altLang="en-US" sz="1400" b="1" i="0" u="sng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사각형: 둥근 모서리 12">
            <a:extLst>
              <a:ext uri="{FF2B5EF4-FFF2-40B4-BE49-F238E27FC236}">
                <a16:creationId xmlns:a16="http://schemas.microsoft.com/office/drawing/2014/main" id="{FCED77FF-271B-D716-6B44-E35034E1584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44909" y="1050498"/>
            <a:ext cx="5400000" cy="41234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defTabSz="742950" latinLnBrk="1">
              <a:defRPr/>
            </a:pPr>
            <a:r>
              <a:rPr lang="en-US" altLang="ko-KR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 1-4. </a:t>
            </a:r>
            <a:r>
              <a:rPr lang="ko-KR" altLang="en-US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잠재리스크 및 대응방안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FD2E16BF-92C7-8983-494C-40D4EC92A5D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4148960" y="2933700"/>
            <a:ext cx="4068000" cy="3337104"/>
          </a:xfrm>
          <a:prstGeom prst="rect">
            <a:avLst/>
          </a:prstGeom>
          <a:solidFill>
            <a:schemeClr val="bg2"/>
          </a:solidFill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altLang="ko-KR" sz="105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  </a:t>
            </a:r>
            <a:r>
              <a:rPr lang="en-US" altLang="ko-KR" sz="1050" b="1" dirty="0">
                <a:solidFill>
                  <a:schemeClr val="tx1"/>
                </a:solidFill>
                <a:highlight>
                  <a:srgbClr val="FFFF00"/>
                </a:highlight>
                <a:latin typeface="맑은 고딕" panose="020B0503020000020004" pitchFamily="50" charset="-127"/>
                <a:ea typeface="맑은 고딕" panose="020B0503020000020004" pitchFamily="50" charset="-127"/>
              </a:rPr>
              <a:t>[01.</a:t>
            </a:r>
            <a:r>
              <a:rPr lang="ko-KR" altLang="en-US" sz="1050" b="1" dirty="0">
                <a:solidFill>
                  <a:schemeClr val="tx1"/>
                </a:solidFill>
                <a:highlight>
                  <a:srgbClr val="FFFF00"/>
                </a:highlight>
                <a:latin typeface="맑은 고딕" panose="020B0503020000020004" pitchFamily="50" charset="-127"/>
                <a:ea typeface="맑은 고딕" panose="020B0503020000020004" pitchFamily="50" charset="-127"/>
              </a:rPr>
              <a:t>시장 및 사업모델</a:t>
            </a:r>
            <a:r>
              <a:rPr lang="en-US" altLang="ko-KR" sz="1050" b="1" dirty="0">
                <a:solidFill>
                  <a:schemeClr val="tx1"/>
                </a:solidFill>
                <a:highlight>
                  <a:srgbClr val="FFFF00"/>
                </a:highlight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ko-KR" altLang="en-US" sz="1050" b="1" dirty="0">
                <a:solidFill>
                  <a:schemeClr val="tx1"/>
                </a:solidFill>
                <a:highlight>
                  <a:srgbClr val="FFFF00"/>
                </a:highlight>
                <a:latin typeface="맑은 고딕" panose="020B0503020000020004" pitchFamily="50" charset="-127"/>
                <a:ea typeface="맑은 고딕" panose="020B0503020000020004" pitchFamily="50" charset="-127"/>
              </a:rPr>
              <a:t>세부 작성가이드</a:t>
            </a:r>
            <a:endParaRPr lang="en-US" altLang="ko-KR" sz="1050" b="1" dirty="0">
              <a:solidFill>
                <a:schemeClr val="tx1"/>
              </a:solidFill>
              <a:highlight>
                <a:srgbClr val="FFFF00"/>
              </a:highligh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05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chemeClr val="tx1"/>
                </a:solidFill>
                <a:latin typeface="Arial" panose="020B0604020202020204" pitchFamily="34" charset="0"/>
              </a:rPr>
              <a:t>주의사항</a:t>
            </a:r>
            <a:endParaRPr lang="en-US" altLang="ko-KR" sz="105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171450" lvl="0" indent="-171450"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ko-KR" altLang="en-US" sz="1050" dirty="0">
                <a:solidFill>
                  <a:schemeClr val="tx1"/>
                </a:solidFill>
                <a:latin typeface="Arial" panose="020B0604020202020204" pitchFamily="34" charset="0"/>
                <a:ea typeface="맑은 고딕" panose="020B0503020000020004" pitchFamily="50" charset="-127"/>
              </a:rPr>
              <a:t>금번 사업 해당년도에 해당하는 리스크 중심으로 기재</a:t>
            </a:r>
            <a:endParaRPr lang="en-US" altLang="ko-KR" sz="105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347405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9E7D2-BCEC-75EA-CF5F-642111F2BE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그룹 23">
            <a:extLst>
              <a:ext uri="{FF2B5EF4-FFF2-40B4-BE49-F238E27FC236}">
                <a16:creationId xmlns:a16="http://schemas.microsoft.com/office/drawing/2014/main" id="{50D97A97-18D2-8D26-C7BB-7B31B8D56047}"/>
              </a:ext>
            </a:extLst>
          </p:cNvPr>
          <p:cNvGrpSpPr/>
          <p:nvPr/>
        </p:nvGrpSpPr>
        <p:grpSpPr>
          <a:xfrm>
            <a:off x="8642231" y="118686"/>
            <a:ext cx="535107" cy="185921"/>
            <a:chOff x="10399341" y="124622"/>
            <a:chExt cx="861590" cy="299357"/>
          </a:xfrm>
        </p:grpSpPr>
        <p:pic>
          <p:nvPicPr>
            <p:cNvPr id="25" name="그래픽 83">
              <a:extLst>
                <a:ext uri="{FF2B5EF4-FFF2-40B4-BE49-F238E27FC236}">
                  <a16:creationId xmlns:a16="http://schemas.microsoft.com/office/drawing/2014/main" id="{2B3D061F-2236-6AA4-2E88-8C9F598332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r="49942"/>
            <a:stretch/>
          </p:blipFill>
          <p:spPr>
            <a:xfrm>
              <a:off x="10399341" y="124622"/>
              <a:ext cx="302431" cy="299357"/>
            </a:xfrm>
            <a:prstGeom prst="rect">
              <a:avLst/>
            </a:prstGeom>
          </p:spPr>
        </p:pic>
        <p:pic>
          <p:nvPicPr>
            <p:cNvPr id="26" name="그래픽 84">
              <a:extLst>
                <a:ext uri="{FF2B5EF4-FFF2-40B4-BE49-F238E27FC236}">
                  <a16:creationId xmlns:a16="http://schemas.microsoft.com/office/drawing/2014/main" id="{E20DF2C3-F910-7507-A332-79ECDCA2F42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733879" y="165616"/>
              <a:ext cx="527052" cy="217370"/>
            </a:xfrm>
            <a:prstGeom prst="rect">
              <a:avLst/>
            </a:prstGeom>
          </p:spPr>
        </p:pic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2BB77DAF-034C-5528-29AC-5C971076692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19200" y="598750"/>
            <a:ext cx="32430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742950" latinLnBrk="1">
              <a:spcAft>
                <a:spcPts val="244"/>
              </a:spcAft>
              <a:defRPr/>
            </a:pP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02.</a:t>
            </a:r>
            <a:endParaRPr lang="ko-KR" altLang="en-US" sz="2000" b="1" dirty="0">
              <a:latin typeface="맑은 고딕" panose="020B0503020000020004" pitchFamily="50" charset="-127"/>
              <a:ea typeface="맑은 고딕" panose="020B0503020000020004" pitchFamily="50" charset="-127"/>
              <a:cs typeface="Pretendard Black" panose="02000A03000000020004" pitchFamily="2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017738B-6560-2BAD-FF76-C382617A3E7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51599" y="598750"/>
            <a:ext cx="392743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742950" latinLnBrk="1">
              <a:spcAft>
                <a:spcPts val="244"/>
              </a:spcAft>
              <a:defRPr/>
            </a:pP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사업전략 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(6P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이내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)</a:t>
            </a:r>
            <a:endParaRPr lang="ko-KR" altLang="en-US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Pretendard Black" panose="02000A03000000020004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1603B32-9D7E-B31E-D80E-8FEC3AA09B52}"/>
              </a:ext>
            </a:extLst>
          </p:cNvPr>
          <p:cNvSpPr txBox="1"/>
          <p:nvPr/>
        </p:nvSpPr>
        <p:spPr>
          <a:xfrm>
            <a:off x="1311966" y="1606815"/>
            <a:ext cx="8060634" cy="7817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 algn="just" fontAlgn="base" latinLnBrk="1">
              <a:lnSpc>
                <a:spcPct val="160000"/>
              </a:lnSpc>
              <a:defRPr/>
            </a:pP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2-1. 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상품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서비스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인프라 개발 계획 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사업화에 필요한 상품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서비스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인프라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시설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IT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플랫폼 등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개발 계획을 구체적으로 서술 </a:t>
            </a:r>
          </a:p>
        </p:txBody>
      </p:sp>
      <p:sp>
        <p:nvSpPr>
          <p:cNvPr id="6" name="사각형: 둥근 모서리 12">
            <a:extLst>
              <a:ext uri="{FF2B5EF4-FFF2-40B4-BE49-F238E27FC236}">
                <a16:creationId xmlns:a16="http://schemas.microsoft.com/office/drawing/2014/main" id="{14D1F638-58FD-A210-7D83-624228C2FBE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44909" y="1050498"/>
            <a:ext cx="5400000" cy="41234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defTabSz="742950" latinLnBrk="1">
              <a:defRPr/>
            </a:pPr>
            <a:r>
              <a:rPr lang="en-US" altLang="ko-KR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 2-1. </a:t>
            </a:r>
            <a:r>
              <a:rPr lang="ko-KR" altLang="en-US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상품</a:t>
            </a:r>
            <a:r>
              <a:rPr lang="en-US" altLang="ko-KR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‧</a:t>
            </a:r>
            <a:r>
              <a:rPr lang="ko-KR" altLang="en-US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서비스</a:t>
            </a:r>
            <a:r>
              <a:rPr lang="en-US" altLang="ko-KR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‧</a:t>
            </a:r>
            <a:r>
              <a:rPr lang="ko-KR" altLang="en-US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인프라 개발 계획</a:t>
            </a:r>
          </a:p>
        </p:txBody>
      </p:sp>
    </p:spTree>
    <p:extLst>
      <p:ext uri="{BB962C8B-B14F-4D97-AF65-F5344CB8AC3E}">
        <p14:creationId xmlns:p14="http://schemas.microsoft.com/office/powerpoint/2010/main" val="16772712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EF4F92-2559-6DA3-A45D-91F7FBCFC5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그룹 23">
            <a:extLst>
              <a:ext uri="{FF2B5EF4-FFF2-40B4-BE49-F238E27FC236}">
                <a16:creationId xmlns:a16="http://schemas.microsoft.com/office/drawing/2014/main" id="{97F9E0D6-2BD2-3173-DBAF-4BA4829E7ECA}"/>
              </a:ext>
            </a:extLst>
          </p:cNvPr>
          <p:cNvGrpSpPr/>
          <p:nvPr/>
        </p:nvGrpSpPr>
        <p:grpSpPr>
          <a:xfrm>
            <a:off x="8642231" y="118686"/>
            <a:ext cx="535107" cy="185921"/>
            <a:chOff x="10399341" y="124622"/>
            <a:chExt cx="861590" cy="299357"/>
          </a:xfrm>
        </p:grpSpPr>
        <p:pic>
          <p:nvPicPr>
            <p:cNvPr id="25" name="그래픽 83">
              <a:extLst>
                <a:ext uri="{FF2B5EF4-FFF2-40B4-BE49-F238E27FC236}">
                  <a16:creationId xmlns:a16="http://schemas.microsoft.com/office/drawing/2014/main" id="{6A6D9C48-8103-68F0-5569-285D27D89B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r="49942"/>
            <a:stretch/>
          </p:blipFill>
          <p:spPr>
            <a:xfrm>
              <a:off x="10399341" y="124622"/>
              <a:ext cx="302431" cy="299357"/>
            </a:xfrm>
            <a:prstGeom prst="rect">
              <a:avLst/>
            </a:prstGeom>
          </p:spPr>
        </p:pic>
        <p:pic>
          <p:nvPicPr>
            <p:cNvPr id="26" name="그래픽 84">
              <a:extLst>
                <a:ext uri="{FF2B5EF4-FFF2-40B4-BE49-F238E27FC236}">
                  <a16:creationId xmlns:a16="http://schemas.microsoft.com/office/drawing/2014/main" id="{DF98770E-7F9A-4F61-EA86-CFEFAF618E3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733879" y="165616"/>
              <a:ext cx="527052" cy="217370"/>
            </a:xfrm>
            <a:prstGeom prst="rect">
              <a:avLst/>
            </a:prstGeom>
          </p:spPr>
        </p:pic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C0433088-016E-94CE-49B6-E42121FABDB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19200" y="598750"/>
            <a:ext cx="32430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742950" latinLnBrk="1">
              <a:spcAft>
                <a:spcPts val="244"/>
              </a:spcAft>
              <a:defRPr/>
            </a:pP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02.</a:t>
            </a:r>
            <a:endParaRPr lang="ko-KR" altLang="en-US" sz="2000" b="1" dirty="0">
              <a:latin typeface="맑은 고딕" panose="020B0503020000020004" pitchFamily="50" charset="-127"/>
              <a:ea typeface="맑은 고딕" panose="020B0503020000020004" pitchFamily="50" charset="-127"/>
              <a:cs typeface="Pretendard Black" panose="02000A03000000020004" pitchFamily="2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355F37F-8ECA-8288-8AD8-FCD5E20A9F3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51599" y="598750"/>
            <a:ext cx="392743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742950" latinLnBrk="1">
              <a:spcAft>
                <a:spcPts val="244"/>
              </a:spcAft>
              <a:defRPr/>
            </a:pP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사업전략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022752C-87DE-3035-BEB6-D3E97871E375}"/>
              </a:ext>
            </a:extLst>
          </p:cNvPr>
          <p:cNvSpPr txBox="1"/>
          <p:nvPr/>
        </p:nvSpPr>
        <p:spPr>
          <a:xfrm>
            <a:off x="1311966" y="1606815"/>
            <a:ext cx="7538036" cy="10794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 algn="just" fontAlgn="base" latinLnBrk="1">
              <a:lnSpc>
                <a:spcPct val="160000"/>
              </a:lnSpc>
              <a:defRPr/>
            </a:pP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2-2. 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홍보 및 판로개척 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구체적인 방법 및 일정계획을 포함하여 작성</a:t>
            </a:r>
            <a:endParaRPr lang="en-US" altLang="ko-KR" sz="1400" b="1" kern="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685800" lvl="1" indent="-228600" algn="just" fontAlgn="base" latinLnBrk="1">
              <a:lnSpc>
                <a:spcPct val="160000"/>
              </a:lnSpc>
              <a:defRPr/>
            </a:pPr>
            <a:r>
              <a: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○ 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목표 고객에 맞춰진 홍보 및 판로 개척 전략 서술</a:t>
            </a:r>
            <a:endParaRPr lang="en-US" altLang="ko-KR" sz="1400" b="1" kern="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685800" lvl="1" indent="-228600" algn="just" fontAlgn="base" latinLnBrk="1">
              <a:lnSpc>
                <a:spcPct val="160000"/>
              </a:lnSpc>
              <a:defRPr/>
            </a:pPr>
            <a:r>
              <a: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○ 구체적인 방안</a:t>
            </a:r>
            <a:r>
              <a:rPr kumimoji="0" lang="en-US" altLang="ko-KR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예</a:t>
            </a:r>
            <a:r>
              <a:rPr kumimoji="0" lang="en-US" altLang="ko-KR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. </a:t>
            </a:r>
            <a:r>
              <a: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박람회 참여 계획</a:t>
            </a:r>
            <a:r>
              <a:rPr kumimoji="0" lang="en-US" altLang="ko-KR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, B2B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영업 계획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등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작성</a:t>
            </a:r>
            <a:endParaRPr lang="en-US" altLang="ko-KR" sz="1400" b="1" kern="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사각형: 둥근 모서리 12">
            <a:extLst>
              <a:ext uri="{FF2B5EF4-FFF2-40B4-BE49-F238E27FC236}">
                <a16:creationId xmlns:a16="http://schemas.microsoft.com/office/drawing/2014/main" id="{AB2ECDB7-29C8-8A2D-4484-7E9778BD31D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44909" y="1050498"/>
            <a:ext cx="5400000" cy="41234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defTabSz="742950" latinLnBrk="1">
              <a:defRPr/>
            </a:pPr>
            <a:r>
              <a:rPr lang="en-US" altLang="ko-KR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 2-2. </a:t>
            </a:r>
            <a:r>
              <a:rPr lang="ko-KR" altLang="en-US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홍보 및 판로개척</a:t>
            </a:r>
          </a:p>
        </p:txBody>
      </p:sp>
    </p:spTree>
    <p:extLst>
      <p:ext uri="{BB962C8B-B14F-4D97-AF65-F5344CB8AC3E}">
        <p14:creationId xmlns:p14="http://schemas.microsoft.com/office/powerpoint/2010/main" val="41442624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C576F6-5B9F-6E21-0178-9DED45735B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그룹 23">
            <a:extLst>
              <a:ext uri="{FF2B5EF4-FFF2-40B4-BE49-F238E27FC236}">
                <a16:creationId xmlns:a16="http://schemas.microsoft.com/office/drawing/2014/main" id="{70D3DFA5-E209-1C1B-E6EA-F612C7F42131}"/>
              </a:ext>
            </a:extLst>
          </p:cNvPr>
          <p:cNvGrpSpPr/>
          <p:nvPr/>
        </p:nvGrpSpPr>
        <p:grpSpPr>
          <a:xfrm>
            <a:off x="8642231" y="118686"/>
            <a:ext cx="535107" cy="185921"/>
            <a:chOff x="10399341" y="124622"/>
            <a:chExt cx="861590" cy="299357"/>
          </a:xfrm>
        </p:grpSpPr>
        <p:pic>
          <p:nvPicPr>
            <p:cNvPr id="25" name="그래픽 83">
              <a:extLst>
                <a:ext uri="{FF2B5EF4-FFF2-40B4-BE49-F238E27FC236}">
                  <a16:creationId xmlns:a16="http://schemas.microsoft.com/office/drawing/2014/main" id="{8F52BEB2-C701-157F-4AF4-218F68CB86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r="49942"/>
            <a:stretch/>
          </p:blipFill>
          <p:spPr>
            <a:xfrm>
              <a:off x="10399341" y="124622"/>
              <a:ext cx="302431" cy="299357"/>
            </a:xfrm>
            <a:prstGeom prst="rect">
              <a:avLst/>
            </a:prstGeom>
          </p:spPr>
        </p:pic>
        <p:pic>
          <p:nvPicPr>
            <p:cNvPr id="26" name="그래픽 84">
              <a:extLst>
                <a:ext uri="{FF2B5EF4-FFF2-40B4-BE49-F238E27FC236}">
                  <a16:creationId xmlns:a16="http://schemas.microsoft.com/office/drawing/2014/main" id="{3F81D7B1-FC72-B8C2-4D2F-5BE63059980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733879" y="165616"/>
              <a:ext cx="527052" cy="217370"/>
            </a:xfrm>
            <a:prstGeom prst="rect">
              <a:avLst/>
            </a:prstGeom>
          </p:spPr>
        </p:pic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B48BAD00-51F1-B42D-9757-65BEC0C35D7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19200" y="598750"/>
            <a:ext cx="32430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742950" latinLnBrk="1">
              <a:spcAft>
                <a:spcPts val="244"/>
              </a:spcAft>
              <a:defRPr/>
            </a:pP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02.</a:t>
            </a:r>
            <a:endParaRPr lang="ko-KR" altLang="en-US" sz="2000" b="1" dirty="0">
              <a:latin typeface="맑은 고딕" panose="020B0503020000020004" pitchFamily="50" charset="-127"/>
              <a:ea typeface="맑은 고딕" panose="020B0503020000020004" pitchFamily="50" charset="-127"/>
              <a:cs typeface="Pretendard Black" panose="02000A03000000020004" pitchFamily="2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3C19A2F-CBB5-F59E-2F13-75E1DB148CA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51599" y="598750"/>
            <a:ext cx="392743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742950" latinLnBrk="1">
              <a:spcAft>
                <a:spcPts val="244"/>
              </a:spcAft>
              <a:defRPr/>
            </a:pP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사업전략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AC8C4C-FEE0-A596-F931-E9FDE2573BDB}"/>
              </a:ext>
            </a:extLst>
          </p:cNvPr>
          <p:cNvSpPr txBox="1"/>
          <p:nvPr/>
        </p:nvSpPr>
        <p:spPr>
          <a:xfrm>
            <a:off x="1311965" y="1606815"/>
            <a:ext cx="7912998" cy="10794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just" defTabSz="457200" rtl="0" eaLnBrk="1" fontAlgn="base" latinLnBrk="1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2-3-1. 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자금조달 및 집행계획 </a:t>
            </a:r>
          </a:p>
          <a:p>
            <a:pPr marL="228600" marR="0" lvl="0" indent="-228600" algn="just" defTabSz="457200" rtl="0" eaLnBrk="1" fontAlgn="base" latinLnBrk="1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(1) 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자금 필요성 및 금액 적정성 여부를 판단할 수 있도록 </a:t>
            </a:r>
            <a:r>
              <a:rPr lang="ko-KR" altLang="en-US" sz="1400" b="1" u="sng" kern="0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사업화자금</a:t>
            </a:r>
            <a:r>
              <a:rPr lang="ko-KR" altLang="en-US" sz="1400" b="1" u="sng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집행계획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작성</a:t>
            </a:r>
            <a:endParaRPr lang="en-US" altLang="ko-KR" sz="1400" b="1" kern="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marR="0" lvl="0" indent="-228600" algn="just" defTabSz="457200" rtl="0" eaLnBrk="1" fontAlgn="base" latinLnBrk="1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	(2) 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자금 집행 계획 제시 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표 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 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참조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sp>
        <p:nvSpPr>
          <p:cNvPr id="6" name="사각형: 둥근 모서리 12">
            <a:extLst>
              <a:ext uri="{FF2B5EF4-FFF2-40B4-BE49-F238E27FC236}">
                <a16:creationId xmlns:a16="http://schemas.microsoft.com/office/drawing/2014/main" id="{4E78273F-2CCF-71CD-0D31-77760507A83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44909" y="1050498"/>
            <a:ext cx="5400000" cy="41234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defTabSz="742950" latinLnBrk="1">
              <a:defRPr/>
            </a:pPr>
            <a:r>
              <a:rPr lang="en-US" altLang="ko-KR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 2-3-1. </a:t>
            </a:r>
            <a:r>
              <a:rPr lang="ko-KR" altLang="en-US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자금조달 및 집행계획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A72964-B2C1-B7C6-E78A-DD64DA2D78B8}"/>
              </a:ext>
            </a:extLst>
          </p:cNvPr>
          <p:cNvSpPr txBox="1"/>
          <p:nvPr/>
        </p:nvSpPr>
        <p:spPr>
          <a:xfrm>
            <a:off x="404399" y="3148806"/>
            <a:ext cx="912387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0" lang="en-US" altLang="ko-KR" sz="1400" b="1" i="0" u="none" strike="noStrike" kern="0" cap="none" spc="-12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[</a:t>
            </a:r>
            <a:r>
              <a:rPr kumimoji="0" lang="ko-KR" altLang="en-US" sz="1400" b="1" i="0" u="none" strike="noStrike" kern="0" cap="none" spc="-12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표</a:t>
            </a:r>
            <a:r>
              <a:rPr kumimoji="0" lang="en-US" altLang="ko-KR" sz="1400" b="1" i="0" u="none" strike="noStrike" kern="0" cap="none" spc="-12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1] </a:t>
            </a:r>
            <a:r>
              <a:rPr kumimoji="0" lang="ko-KR" altLang="en-US" sz="1400" b="1" i="0" u="none" strike="noStrike" kern="0" cap="none" spc="-12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자금조달 및 비용 집행 계획</a:t>
            </a:r>
            <a:r>
              <a:rPr kumimoji="0" lang="en-US" altLang="ko-KR" sz="1400" b="1" i="0" u="none" strike="noStrike" kern="0" cap="none" spc="-12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400" b="1" i="0" u="none" strike="noStrike" kern="0" cap="none" spc="-12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공급가액 기준</a:t>
            </a:r>
            <a:r>
              <a:rPr kumimoji="0" lang="en-US" altLang="ko-KR" sz="1400" b="1" i="0" u="none" strike="noStrike" kern="0" cap="none" spc="-12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)</a:t>
            </a:r>
            <a:endParaRPr lang="ko-KR" altLang="en-US" b="1" dirty="0"/>
          </a:p>
        </p:txBody>
      </p:sp>
      <p:graphicFrame>
        <p:nvGraphicFramePr>
          <p:cNvPr id="14" name="표 13">
            <a:extLst>
              <a:ext uri="{FF2B5EF4-FFF2-40B4-BE49-F238E27FC236}">
                <a16:creationId xmlns:a16="http://schemas.microsoft.com/office/drawing/2014/main" id="{2B862003-60EC-2E83-E4C0-A815B91A5A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2974485"/>
              </p:ext>
            </p:extLst>
          </p:nvPr>
        </p:nvGraphicFramePr>
        <p:xfrm>
          <a:off x="419200" y="3523998"/>
          <a:ext cx="9109074" cy="32269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9386">
                  <a:extLst>
                    <a:ext uri="{9D8B030D-6E8A-4147-A177-3AD203B41FA5}">
                      <a16:colId xmlns:a16="http://schemas.microsoft.com/office/drawing/2014/main" val="788269166"/>
                    </a:ext>
                  </a:extLst>
                </a:gridCol>
                <a:gridCol w="5503240">
                  <a:extLst>
                    <a:ext uri="{9D8B030D-6E8A-4147-A177-3AD203B41FA5}">
                      <a16:colId xmlns:a16="http://schemas.microsoft.com/office/drawing/2014/main" val="181306444"/>
                    </a:ext>
                  </a:extLst>
                </a:gridCol>
                <a:gridCol w="2136448">
                  <a:extLst>
                    <a:ext uri="{9D8B030D-6E8A-4147-A177-3AD203B41FA5}">
                      <a16:colId xmlns:a16="http://schemas.microsoft.com/office/drawing/2014/main" val="1132560174"/>
                    </a:ext>
                  </a:extLst>
                </a:gridCol>
              </a:tblGrid>
              <a:tr h="30087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i="0" spc="-150" dirty="0">
                          <a:solidFill>
                            <a:schemeClr val="tx1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i="0" spc="-150" dirty="0">
                          <a:solidFill>
                            <a:schemeClr val="tx1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산출근거</a:t>
                      </a:r>
                      <a:r>
                        <a:rPr lang="en-US" altLang="ko-KR" sz="1300" b="1" i="0" spc="-150" dirty="0">
                          <a:solidFill>
                            <a:schemeClr val="tx1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300" b="1" i="0" spc="-150" dirty="0">
                          <a:solidFill>
                            <a:schemeClr val="tx1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품목</a:t>
                      </a:r>
                      <a:r>
                        <a:rPr lang="en-US" altLang="ko-KR" sz="1300" b="1" i="0" spc="-150" dirty="0">
                          <a:solidFill>
                            <a:schemeClr val="tx1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300" b="1" i="0" spc="-150" dirty="0">
                          <a:solidFill>
                            <a:schemeClr val="tx1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개당 금액</a:t>
                      </a:r>
                      <a:r>
                        <a:rPr lang="en-US" altLang="ko-KR" sz="1300" b="1" i="0" spc="-150" dirty="0">
                          <a:solidFill>
                            <a:schemeClr val="tx1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300" b="1" i="0" spc="-150" dirty="0">
                          <a:solidFill>
                            <a:schemeClr val="tx1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수량</a:t>
                      </a:r>
                      <a:r>
                        <a:rPr lang="en-US" altLang="ko-KR" sz="1300" b="1" i="0" spc="-150" dirty="0">
                          <a:solidFill>
                            <a:schemeClr val="tx1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300" b="1" i="0" spc="-150" dirty="0">
                          <a:solidFill>
                            <a:schemeClr val="tx1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등</a:t>
                      </a:r>
                      <a:r>
                        <a:rPr lang="en-US" altLang="ko-KR" sz="1300" b="1" i="0" spc="-150" dirty="0">
                          <a:solidFill>
                            <a:schemeClr val="tx1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300" b="1" i="0" spc="-150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i="0" spc="-150">
                          <a:solidFill>
                            <a:schemeClr val="tx1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금액</a:t>
                      </a:r>
                      <a:r>
                        <a:rPr lang="en-US" altLang="ko-KR" sz="1300" b="1" i="0" spc="-150">
                          <a:solidFill>
                            <a:schemeClr val="tx1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300" b="1" i="0" spc="-150">
                          <a:solidFill>
                            <a:schemeClr val="tx1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원</a:t>
                      </a:r>
                      <a:r>
                        <a:rPr lang="en-US" altLang="ko-KR" sz="1300" b="1" i="0" spc="-150">
                          <a:solidFill>
                            <a:schemeClr val="tx1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300" b="1" i="0" spc="-150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8587361"/>
                  </a:ext>
                </a:extLst>
              </a:tr>
              <a:tr h="2887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i="0" spc="-150">
                          <a:solidFill>
                            <a:srgbClr val="FF0000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재료비</a:t>
                      </a:r>
                      <a:endParaRPr lang="ko-KR" altLang="en-US" sz="1300" b="1" i="0" spc="-150" dirty="0">
                        <a:solidFill>
                          <a:srgbClr val="FF0000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i="0" spc="-150" dirty="0">
                          <a:solidFill>
                            <a:srgbClr val="FF0000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한지 </a:t>
                      </a:r>
                      <a:r>
                        <a:rPr lang="en-US" altLang="ko-KR" sz="1300" b="1" i="0" spc="-150" dirty="0">
                          <a:solidFill>
                            <a:srgbClr val="FF0000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5,000</a:t>
                      </a:r>
                      <a:r>
                        <a:rPr lang="ko-KR" altLang="en-US" sz="1300" b="1" i="0" spc="-150" dirty="0">
                          <a:solidFill>
                            <a:srgbClr val="FF0000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원 </a:t>
                      </a:r>
                      <a:r>
                        <a:rPr lang="en-US" altLang="ko-KR" sz="1300" b="1" i="0" spc="-150" dirty="0">
                          <a:solidFill>
                            <a:srgbClr val="FF0000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* 300</a:t>
                      </a:r>
                      <a:r>
                        <a:rPr lang="ko-KR" altLang="en-US" sz="1300" b="1" i="0" spc="-150" dirty="0">
                          <a:solidFill>
                            <a:srgbClr val="FF0000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장 </a:t>
                      </a:r>
                      <a:r>
                        <a:rPr lang="en-US" altLang="ko-KR" sz="1300" b="1" i="0" spc="-150" dirty="0">
                          <a:solidFill>
                            <a:srgbClr val="FF0000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= 1,500,000</a:t>
                      </a:r>
                    </a:p>
                    <a:p>
                      <a:pPr algn="ctr" latinLnBrk="1"/>
                      <a:r>
                        <a:rPr lang="ko-KR" altLang="en-US" sz="1300" b="1" i="0" spc="-150" dirty="0">
                          <a:solidFill>
                            <a:srgbClr val="FF0000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잉크 </a:t>
                      </a:r>
                      <a:r>
                        <a:rPr lang="en-US" altLang="ko-KR" sz="1300" b="1" i="0" spc="-150" dirty="0">
                          <a:solidFill>
                            <a:srgbClr val="FF0000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50,000 * 6</a:t>
                      </a:r>
                      <a:r>
                        <a:rPr lang="ko-KR" altLang="en-US" sz="1300" b="1" i="0" spc="-150" dirty="0">
                          <a:solidFill>
                            <a:srgbClr val="FF0000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개 </a:t>
                      </a:r>
                      <a:r>
                        <a:rPr lang="en-US" altLang="ko-KR" sz="1300" b="1" i="0" spc="-150" dirty="0">
                          <a:solidFill>
                            <a:srgbClr val="FF0000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= 300,000</a:t>
                      </a:r>
                      <a:endParaRPr lang="ko-KR" altLang="en-US" sz="1300" b="1" i="0" spc="-150" dirty="0">
                        <a:solidFill>
                          <a:srgbClr val="FF0000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i="0" spc="-150" dirty="0">
                          <a:solidFill>
                            <a:srgbClr val="FF0000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1,800,000</a:t>
                      </a:r>
                      <a:endParaRPr lang="ko-KR" altLang="en-US" sz="1300" b="1" i="0" spc="-150" dirty="0">
                        <a:solidFill>
                          <a:srgbClr val="FF0000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4158162"/>
                  </a:ext>
                </a:extLst>
              </a:tr>
              <a:tr h="2887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i="0" spc="-150">
                          <a:solidFill>
                            <a:srgbClr val="FF0000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외주용역비</a:t>
                      </a:r>
                      <a:endParaRPr lang="ko-KR" altLang="en-US" sz="1300" b="1" i="0" spc="-150" dirty="0">
                        <a:solidFill>
                          <a:srgbClr val="FF0000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i="0" spc="-150" dirty="0">
                          <a:solidFill>
                            <a:srgbClr val="FF0000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홍보 </a:t>
                      </a:r>
                      <a:r>
                        <a:rPr lang="ko-KR" altLang="en-US" sz="1300" b="1" i="0" spc="-150" dirty="0" err="1">
                          <a:solidFill>
                            <a:srgbClr val="FF0000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리플렛</a:t>
                      </a:r>
                      <a:r>
                        <a:rPr lang="ko-KR" altLang="en-US" sz="1300" b="1" i="0" spc="-150" dirty="0">
                          <a:solidFill>
                            <a:srgbClr val="FF0000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 제작 </a:t>
                      </a:r>
                      <a:r>
                        <a:rPr lang="en-US" altLang="ko-KR" sz="1300" b="1" i="0" spc="-150" dirty="0">
                          <a:solidFill>
                            <a:srgbClr val="FF0000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3,000</a:t>
                      </a:r>
                      <a:r>
                        <a:rPr lang="ko-KR" altLang="en-US" sz="1300" b="1" i="0" spc="-150" dirty="0">
                          <a:solidFill>
                            <a:srgbClr val="FF0000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원</a:t>
                      </a:r>
                      <a:r>
                        <a:rPr lang="en-US" altLang="ko-KR" sz="1300" b="1" i="0" spc="-150" dirty="0">
                          <a:solidFill>
                            <a:srgbClr val="FF0000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 * 2,000</a:t>
                      </a:r>
                      <a:r>
                        <a:rPr lang="ko-KR" altLang="en-US" sz="1300" b="1" i="0" spc="-150" dirty="0">
                          <a:solidFill>
                            <a:srgbClr val="FF0000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부 </a:t>
                      </a:r>
                      <a:r>
                        <a:rPr lang="en-US" altLang="ko-KR" sz="1300" b="1" i="0" spc="-150" dirty="0">
                          <a:solidFill>
                            <a:srgbClr val="FF0000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= 6,000,000</a:t>
                      </a:r>
                    </a:p>
                    <a:p>
                      <a:pPr marL="0" marR="0" lvl="0" indent="0" algn="ctr" defTabSz="7429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i="0" spc="-15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</a:rPr>
                        <a:t>홍보 영상 제작 </a:t>
                      </a:r>
                      <a:r>
                        <a:rPr lang="en-US" altLang="ko-KR" sz="1300" b="1" i="0" spc="-15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</a:rPr>
                        <a:t>600,000</a:t>
                      </a:r>
                      <a:r>
                        <a:rPr lang="ko-KR" altLang="en-US" sz="1300" b="1" i="0" spc="-15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</a:rPr>
                        <a:t>원</a:t>
                      </a:r>
                      <a:r>
                        <a:rPr lang="en-US" altLang="ko-KR" sz="1300" b="1" i="0" spc="-15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</a:rPr>
                        <a:t> * 3</a:t>
                      </a:r>
                      <a:r>
                        <a:rPr lang="ko-KR" altLang="en-US" sz="1300" b="1" i="0" spc="-15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</a:rPr>
                        <a:t>개 </a:t>
                      </a:r>
                      <a:r>
                        <a:rPr lang="en-US" altLang="ko-KR" sz="1300" b="1" i="0" spc="-15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</a:rPr>
                        <a:t>= 1,800,000</a:t>
                      </a:r>
                    </a:p>
                    <a:p>
                      <a:pPr marL="0" marR="0" lvl="0" indent="0" algn="ctr" defTabSz="74295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i="0" spc="-15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</a:rPr>
                        <a:t>홈페이지 개발 </a:t>
                      </a:r>
                      <a:r>
                        <a:rPr lang="en-US" altLang="ko-KR" sz="1300" b="1" i="0" spc="-15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</a:rPr>
                        <a:t>2,000,000 * 1</a:t>
                      </a:r>
                      <a:r>
                        <a:rPr lang="ko-KR" altLang="en-US" sz="1300" b="1" i="0" spc="-15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</a:rPr>
                        <a:t>식 </a:t>
                      </a:r>
                      <a:r>
                        <a:rPr lang="en-US" altLang="ko-KR" sz="1300" b="1" i="0" spc="-15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</a:rPr>
                        <a:t>= 2,000,000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i="0" spc="-150">
                          <a:solidFill>
                            <a:srgbClr val="FF0000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4,400,000</a:t>
                      </a:r>
                      <a:endParaRPr lang="ko-KR" altLang="en-US" sz="1300" b="1" i="0" spc="-150" dirty="0">
                        <a:solidFill>
                          <a:srgbClr val="FF0000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3949747"/>
                  </a:ext>
                </a:extLst>
              </a:tr>
              <a:tr h="2887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i="0" spc="-150">
                          <a:solidFill>
                            <a:srgbClr val="FF0000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지급수수료</a:t>
                      </a:r>
                      <a:endParaRPr lang="en-US" altLang="ko-KR" sz="1300" b="1" i="0" spc="-150">
                        <a:solidFill>
                          <a:srgbClr val="FF0000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  <a:p>
                      <a:pPr algn="ctr" latinLnBrk="1"/>
                      <a:r>
                        <a:rPr lang="en-US" altLang="ko-KR" sz="1300" b="1" i="0" spc="-150">
                          <a:solidFill>
                            <a:srgbClr val="FF0000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300" b="1" i="0" spc="-150">
                          <a:solidFill>
                            <a:srgbClr val="FF0000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공간임차비</a:t>
                      </a:r>
                      <a:r>
                        <a:rPr lang="en-US" altLang="ko-KR" sz="1300" b="1" i="0" spc="-150">
                          <a:solidFill>
                            <a:srgbClr val="FF0000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300" b="1" i="0" spc="-150" dirty="0">
                        <a:solidFill>
                          <a:srgbClr val="FF0000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i="0" spc="-150" dirty="0">
                          <a:solidFill>
                            <a:srgbClr val="FF0000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체험을 위한 사업장 임차 </a:t>
                      </a:r>
                      <a:r>
                        <a:rPr lang="en-US" altLang="ko-KR" sz="1300" b="1" i="0" spc="-150" dirty="0">
                          <a:solidFill>
                            <a:srgbClr val="FF0000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500,000 * 5</a:t>
                      </a:r>
                      <a:r>
                        <a:rPr lang="ko-KR" altLang="en-US" sz="1300" b="1" i="0" spc="-150" dirty="0">
                          <a:solidFill>
                            <a:srgbClr val="FF0000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개월 </a:t>
                      </a:r>
                      <a:r>
                        <a:rPr lang="en-US" altLang="ko-KR" sz="1300" b="1" i="0" spc="-150" dirty="0">
                          <a:solidFill>
                            <a:srgbClr val="FF0000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= 2,500,000</a:t>
                      </a:r>
                      <a:r>
                        <a:rPr lang="ko-KR" altLang="en-US" sz="1300" b="1" i="0" spc="-150" dirty="0">
                          <a:solidFill>
                            <a:srgbClr val="FF0000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i="0" spc="-150">
                          <a:solidFill>
                            <a:srgbClr val="FF0000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2,500,000</a:t>
                      </a:r>
                      <a:endParaRPr lang="ko-KR" altLang="en-US" sz="1300" b="1" i="0" spc="-150" dirty="0">
                        <a:solidFill>
                          <a:srgbClr val="FF0000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6330737"/>
                  </a:ext>
                </a:extLst>
              </a:tr>
              <a:tr h="2887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i="0" spc="-150">
                          <a:solidFill>
                            <a:srgbClr val="FF0000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지급수수료</a:t>
                      </a:r>
                      <a:endParaRPr lang="en-US" altLang="ko-KR" sz="1300" b="1" i="0" spc="-150">
                        <a:solidFill>
                          <a:srgbClr val="FF0000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  <a:p>
                      <a:pPr algn="ctr" latinLnBrk="1"/>
                      <a:r>
                        <a:rPr lang="en-US" altLang="ko-KR" sz="1300" b="1" i="0" spc="-150">
                          <a:solidFill>
                            <a:srgbClr val="FF0000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300" b="1" i="0" spc="-150">
                          <a:solidFill>
                            <a:srgbClr val="FF0000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시장반응조사비</a:t>
                      </a:r>
                      <a:r>
                        <a:rPr lang="en-US" altLang="ko-KR" sz="1300" b="1" i="0" spc="-150">
                          <a:solidFill>
                            <a:srgbClr val="FF0000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300" b="1" i="0" spc="-150" dirty="0">
                        <a:solidFill>
                          <a:srgbClr val="FF0000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i="0" spc="-150" dirty="0">
                          <a:solidFill>
                            <a:srgbClr val="FF0000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입장료 </a:t>
                      </a:r>
                      <a:r>
                        <a:rPr lang="en-US" altLang="ko-KR" sz="1300" b="1" i="0" spc="-150" dirty="0">
                          <a:solidFill>
                            <a:srgbClr val="FF0000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20,000</a:t>
                      </a:r>
                      <a:r>
                        <a:rPr lang="ko-KR" altLang="en-US" sz="1300" b="1" i="0" spc="-150" dirty="0">
                          <a:solidFill>
                            <a:srgbClr val="FF0000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원 </a:t>
                      </a:r>
                      <a:r>
                        <a:rPr lang="en-US" altLang="ko-KR" sz="1300" b="1" i="0" spc="-150" dirty="0">
                          <a:solidFill>
                            <a:srgbClr val="FF0000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* 90</a:t>
                      </a:r>
                      <a:r>
                        <a:rPr lang="ko-KR" altLang="en-US" sz="1300" b="1" i="0" spc="-150" dirty="0">
                          <a:solidFill>
                            <a:srgbClr val="FF0000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명 </a:t>
                      </a:r>
                      <a:r>
                        <a:rPr lang="en-US" altLang="ko-KR" sz="1300" b="1" i="0" spc="-150" dirty="0">
                          <a:solidFill>
                            <a:srgbClr val="FF0000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= 1,800,000</a:t>
                      </a:r>
                      <a:r>
                        <a:rPr lang="ko-KR" altLang="en-US" sz="1300" b="1" i="0" spc="-150" dirty="0">
                          <a:solidFill>
                            <a:srgbClr val="FF0000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원</a:t>
                      </a:r>
                      <a:endParaRPr lang="en-US" altLang="ko-KR" sz="1300" b="1" i="0" spc="-150" dirty="0">
                        <a:solidFill>
                          <a:srgbClr val="FF0000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  <a:p>
                      <a:pPr algn="ctr" latinLnBrk="1"/>
                      <a:r>
                        <a:rPr lang="ko-KR" altLang="en-US" sz="1300" b="1" i="0" spc="-150" dirty="0">
                          <a:solidFill>
                            <a:srgbClr val="FF0000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가이드 비용 </a:t>
                      </a:r>
                      <a:r>
                        <a:rPr lang="en-US" altLang="ko-KR" sz="1300" b="1" i="0" spc="-150" dirty="0">
                          <a:solidFill>
                            <a:srgbClr val="FF0000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300,000</a:t>
                      </a:r>
                      <a:r>
                        <a:rPr lang="ko-KR" altLang="en-US" sz="1300" b="1" i="0" spc="-150" dirty="0">
                          <a:solidFill>
                            <a:srgbClr val="FF0000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원 </a:t>
                      </a:r>
                      <a:r>
                        <a:rPr lang="en-US" altLang="ko-KR" sz="1300" b="1" i="0" spc="-150" dirty="0">
                          <a:solidFill>
                            <a:srgbClr val="FF0000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* 3</a:t>
                      </a:r>
                      <a:r>
                        <a:rPr lang="ko-KR" altLang="en-US" sz="1300" b="1" i="0" spc="-150" dirty="0">
                          <a:solidFill>
                            <a:srgbClr val="FF0000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회 </a:t>
                      </a:r>
                      <a:r>
                        <a:rPr lang="en-US" altLang="ko-KR" sz="1300" b="1" i="0" spc="-150" dirty="0">
                          <a:solidFill>
                            <a:srgbClr val="FF0000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= 900,000</a:t>
                      </a:r>
                      <a:r>
                        <a:rPr lang="ko-KR" altLang="en-US" sz="1300" b="1" i="0" spc="-150" dirty="0">
                          <a:solidFill>
                            <a:srgbClr val="FF0000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원</a:t>
                      </a:r>
                      <a:endParaRPr lang="en-US" altLang="ko-KR" sz="1300" b="1" i="0" spc="-150" dirty="0">
                        <a:solidFill>
                          <a:srgbClr val="FF0000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i="0" spc="-150">
                          <a:solidFill>
                            <a:srgbClr val="FF0000"/>
                          </a:solidFill>
                          <a:latin typeface="+mn-lt"/>
                          <a:ea typeface="+mn-ea"/>
                        </a:rPr>
                        <a:t>2,700,000</a:t>
                      </a:r>
                      <a:endParaRPr lang="ko-KR" altLang="en-US" sz="1300" b="1" i="0" spc="-150" dirty="0">
                        <a:solidFill>
                          <a:srgbClr val="FF0000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3494062"/>
                  </a:ext>
                </a:extLst>
              </a:tr>
              <a:tr h="2887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i="0" spc="-150">
                          <a:solidFill>
                            <a:srgbClr val="FF0000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광고선전비</a:t>
                      </a:r>
                      <a:endParaRPr lang="en-US" altLang="ko-KR" sz="1300" b="1" i="0" spc="-150">
                        <a:solidFill>
                          <a:srgbClr val="FF0000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  <a:p>
                      <a:pPr algn="ctr" latinLnBrk="1"/>
                      <a:r>
                        <a:rPr lang="en-US" altLang="ko-KR" sz="1300" b="1" i="0" spc="-150">
                          <a:solidFill>
                            <a:srgbClr val="FF0000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300" b="1" i="0" spc="-150">
                          <a:solidFill>
                            <a:srgbClr val="FF0000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홍보비</a:t>
                      </a:r>
                      <a:r>
                        <a:rPr lang="en-US" altLang="ko-KR" sz="1300" b="1" i="0" spc="-150">
                          <a:solidFill>
                            <a:srgbClr val="FF0000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300" b="1" i="0" spc="-150" dirty="0">
                        <a:solidFill>
                          <a:srgbClr val="FF0000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i="0" spc="-150" dirty="0">
                          <a:solidFill>
                            <a:srgbClr val="FF0000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SNS</a:t>
                      </a:r>
                      <a:r>
                        <a:rPr lang="ko-KR" altLang="en-US" sz="1300" b="1" i="0" spc="-150" dirty="0">
                          <a:solidFill>
                            <a:srgbClr val="FF0000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 알고리즘 유료 광고 </a:t>
                      </a:r>
                      <a:r>
                        <a:rPr lang="en-US" altLang="ko-KR" sz="1300" b="1" i="0" spc="-150" dirty="0">
                          <a:solidFill>
                            <a:srgbClr val="FF0000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500,000 * 3</a:t>
                      </a:r>
                      <a:r>
                        <a:rPr lang="ko-KR" altLang="en-US" sz="1300" b="1" i="0" spc="-150" dirty="0">
                          <a:solidFill>
                            <a:srgbClr val="FF0000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개월 </a:t>
                      </a:r>
                      <a:r>
                        <a:rPr lang="en-US" altLang="ko-KR" sz="1300" b="1" i="0" spc="-150" dirty="0">
                          <a:solidFill>
                            <a:srgbClr val="FF0000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= 1,500,000</a:t>
                      </a:r>
                    </a:p>
                    <a:p>
                      <a:pPr algn="ctr" latinLnBrk="1"/>
                      <a:r>
                        <a:rPr lang="ko-KR" altLang="en-US" sz="1300" b="1" i="0" spc="-150" dirty="0">
                          <a:solidFill>
                            <a:srgbClr val="FF0000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홍보 영상 </a:t>
                      </a:r>
                      <a:r>
                        <a:rPr lang="en-US" altLang="ko-KR" sz="1300" b="1" i="0" spc="-150" dirty="0">
                          <a:solidFill>
                            <a:srgbClr val="FF0000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TV </a:t>
                      </a:r>
                      <a:r>
                        <a:rPr lang="ko-KR" altLang="en-US" sz="1300" b="1" i="0" spc="-150" dirty="0">
                          <a:solidFill>
                            <a:srgbClr val="FF0000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송출 비용 </a:t>
                      </a:r>
                      <a:r>
                        <a:rPr lang="en-US" altLang="ko-KR" sz="1300" b="1" i="0" spc="-150" dirty="0">
                          <a:solidFill>
                            <a:srgbClr val="FF0000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700,000 * 3</a:t>
                      </a:r>
                      <a:r>
                        <a:rPr lang="ko-KR" altLang="en-US" sz="1300" b="1" i="0" spc="-150" dirty="0">
                          <a:solidFill>
                            <a:srgbClr val="FF0000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회 </a:t>
                      </a:r>
                      <a:r>
                        <a:rPr lang="en-US" altLang="ko-KR" sz="1300" b="1" i="0" spc="-150" dirty="0">
                          <a:solidFill>
                            <a:srgbClr val="FF0000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= 2,100,000</a:t>
                      </a:r>
                      <a:endParaRPr lang="ko-KR" altLang="en-US" sz="1300" b="1" i="0" spc="-150" dirty="0">
                        <a:solidFill>
                          <a:srgbClr val="FF0000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i="0" spc="-150" dirty="0">
                          <a:solidFill>
                            <a:srgbClr val="FF0000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3,600,000</a:t>
                      </a:r>
                      <a:endParaRPr lang="ko-KR" altLang="en-US" sz="1300" b="1" i="0" spc="-150" dirty="0">
                        <a:solidFill>
                          <a:srgbClr val="FF0000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1902728"/>
                  </a:ext>
                </a:extLst>
              </a:tr>
              <a:tr h="288733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i="0" spc="-150">
                          <a:solidFill>
                            <a:schemeClr val="tx1"/>
                          </a:solidFill>
                          <a:latin typeface="+mn-lt"/>
                          <a:ea typeface="맑은 고딕" panose="020B0503020000020004" pitchFamily="50" charset="-127"/>
                        </a:rPr>
                        <a:t>총 액</a:t>
                      </a:r>
                      <a:endParaRPr lang="ko-KR" altLang="en-US" sz="1300" b="1" i="0" spc="-150" dirty="0">
                        <a:solidFill>
                          <a:schemeClr val="tx1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500" b="0" i="1" dirty="0">
                        <a:solidFill>
                          <a:srgbClr val="2393C5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i="0" spc="-15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</a:rPr>
                        <a:t>15,000,000</a:t>
                      </a:r>
                      <a:endParaRPr lang="en-US" altLang="ko-KR" sz="1300" b="1" i="0" spc="-150" dirty="0">
                        <a:solidFill>
                          <a:srgbClr val="FF0000"/>
                        </a:solid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5650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5650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94952-9A31-BA78-CF2E-4B2D29BDE5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그룹 23">
            <a:extLst>
              <a:ext uri="{FF2B5EF4-FFF2-40B4-BE49-F238E27FC236}">
                <a16:creationId xmlns:a16="http://schemas.microsoft.com/office/drawing/2014/main" id="{9F6938AC-4001-9B74-C956-3618E7FF34E5}"/>
              </a:ext>
            </a:extLst>
          </p:cNvPr>
          <p:cNvGrpSpPr/>
          <p:nvPr/>
        </p:nvGrpSpPr>
        <p:grpSpPr>
          <a:xfrm>
            <a:off x="8642231" y="118686"/>
            <a:ext cx="535107" cy="185921"/>
            <a:chOff x="10399341" y="124622"/>
            <a:chExt cx="861590" cy="299357"/>
          </a:xfrm>
        </p:grpSpPr>
        <p:pic>
          <p:nvPicPr>
            <p:cNvPr id="25" name="그래픽 83">
              <a:extLst>
                <a:ext uri="{FF2B5EF4-FFF2-40B4-BE49-F238E27FC236}">
                  <a16:creationId xmlns:a16="http://schemas.microsoft.com/office/drawing/2014/main" id="{D61191D9-919E-A4FD-1903-D280268D97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r="49942"/>
            <a:stretch/>
          </p:blipFill>
          <p:spPr>
            <a:xfrm>
              <a:off x="10399341" y="124622"/>
              <a:ext cx="302431" cy="299357"/>
            </a:xfrm>
            <a:prstGeom prst="rect">
              <a:avLst/>
            </a:prstGeom>
          </p:spPr>
        </p:pic>
        <p:pic>
          <p:nvPicPr>
            <p:cNvPr id="26" name="그래픽 84">
              <a:extLst>
                <a:ext uri="{FF2B5EF4-FFF2-40B4-BE49-F238E27FC236}">
                  <a16:creationId xmlns:a16="http://schemas.microsoft.com/office/drawing/2014/main" id="{E642EBE8-F8E0-0C6F-3EA1-9064FDF925D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733879" y="165616"/>
              <a:ext cx="527052" cy="217370"/>
            </a:xfrm>
            <a:prstGeom prst="rect">
              <a:avLst/>
            </a:prstGeom>
          </p:spPr>
        </p:pic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3363296F-C821-0CF3-E447-0F048CE8119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19200" y="598750"/>
            <a:ext cx="32430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742950" latinLnBrk="1">
              <a:spcAft>
                <a:spcPts val="244"/>
              </a:spcAft>
              <a:defRPr/>
            </a:pP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02.</a:t>
            </a:r>
            <a:endParaRPr lang="ko-KR" altLang="en-US" sz="2000" b="1" dirty="0">
              <a:latin typeface="맑은 고딕" panose="020B0503020000020004" pitchFamily="50" charset="-127"/>
              <a:ea typeface="맑은 고딕" panose="020B0503020000020004" pitchFamily="50" charset="-127"/>
              <a:cs typeface="Pretendard Black" panose="02000A03000000020004" pitchFamily="2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5477421-E440-94D4-FC6F-E37FDBC5E52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51599" y="598750"/>
            <a:ext cx="392743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742950" latinLnBrk="1">
              <a:spcAft>
                <a:spcPts val="244"/>
              </a:spcAft>
              <a:defRPr/>
            </a:pP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사업전략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CE1739-3B30-5DE2-1E4C-7F60DC4E5E25}"/>
              </a:ext>
            </a:extLst>
          </p:cNvPr>
          <p:cNvSpPr txBox="1"/>
          <p:nvPr/>
        </p:nvSpPr>
        <p:spPr>
          <a:xfrm>
            <a:off x="1311965" y="1606815"/>
            <a:ext cx="8594035" cy="7347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just" defTabSz="457200" rtl="0" eaLnBrk="1" fontAlgn="base" latinLnBrk="1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2-3-2. 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사업추진 일정 계획 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전체 사업단계에서 추진하고자 하는 종합적인 목표 및 추진 일정 등 기재</a:t>
            </a:r>
            <a:endParaRPr lang="en-US" altLang="ko-KR" sz="1400" b="1" kern="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685800" lvl="1" indent="-228600" algn="just" fontAlgn="base" latinLnBrk="1">
              <a:lnSpc>
                <a:spcPct val="160000"/>
              </a:lnSpc>
              <a:defRPr/>
            </a:pPr>
            <a:r>
              <a: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○  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예 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상품 및 서비스개발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홍보 및 판로개척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인력 및 조직수립 등 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표 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 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참조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sp>
        <p:nvSpPr>
          <p:cNvPr id="6" name="사각형: 둥근 모서리 12">
            <a:extLst>
              <a:ext uri="{FF2B5EF4-FFF2-40B4-BE49-F238E27FC236}">
                <a16:creationId xmlns:a16="http://schemas.microsoft.com/office/drawing/2014/main" id="{096DC3EB-681D-6E50-0D78-E7F69E1377E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44909" y="1050498"/>
            <a:ext cx="5400000" cy="41234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defTabSz="742950" latinLnBrk="1">
              <a:defRPr/>
            </a:pPr>
            <a:r>
              <a:rPr lang="en-US" altLang="ko-KR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 2-3-2. </a:t>
            </a:r>
            <a:r>
              <a:rPr lang="ko-KR" altLang="en-US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일정계획 </a:t>
            </a:r>
            <a:r>
              <a:rPr lang="en-US" altLang="ko-KR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| (1) </a:t>
            </a:r>
            <a:r>
              <a:rPr lang="ko-KR" altLang="en-US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사업추진 일정 계획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2F867A0-2288-F0E8-AAB6-609FFC10FD30}"/>
              </a:ext>
            </a:extLst>
          </p:cNvPr>
          <p:cNvSpPr txBox="1"/>
          <p:nvPr/>
        </p:nvSpPr>
        <p:spPr>
          <a:xfrm>
            <a:off x="480160" y="3257553"/>
            <a:ext cx="923454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0" lang="en-US" altLang="ko-KR" sz="1400" b="1" i="0" u="none" strike="noStrike" kern="0" cap="none" spc="-12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[</a:t>
            </a:r>
            <a:r>
              <a:rPr kumimoji="0" lang="ko-KR" altLang="en-US" sz="1400" b="1" i="0" u="none" strike="noStrike" kern="0" cap="none" spc="-12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표</a:t>
            </a:r>
            <a:r>
              <a:rPr lang="en-US" altLang="ko-KR" sz="1400" b="1" kern="0" spc="-12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kumimoji="0" lang="en-US" altLang="ko-KR" sz="1400" b="1" i="0" u="none" strike="noStrike" kern="0" cap="none" spc="-12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] </a:t>
            </a:r>
            <a:r>
              <a:rPr kumimoji="0" lang="ko-KR" altLang="en-US" sz="1400" b="1" i="0" u="none" strike="noStrike" kern="0" cap="none" spc="-12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사업추진 일정 및 목표 </a:t>
            </a:r>
            <a:r>
              <a:rPr kumimoji="0" lang="en-US" altLang="ko-KR" sz="1400" b="1" i="0" u="none" strike="noStrike" kern="0" cap="none" spc="-12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400" b="1" i="0" u="none" strike="noStrike" kern="0" cap="none" spc="-12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전체 사업단계</a:t>
            </a:r>
            <a:r>
              <a:rPr kumimoji="0" lang="en-US" altLang="ko-KR" sz="1400" b="1" i="0" u="none" strike="noStrike" kern="0" cap="none" spc="-12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)</a:t>
            </a:r>
            <a:endParaRPr lang="ko-KR" altLang="en-US" b="1" dirty="0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E4078E37-FBB5-7BF2-8B31-12469CC113B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4187824" y="3810000"/>
            <a:ext cx="4068000" cy="2524128"/>
          </a:xfrm>
          <a:prstGeom prst="rect">
            <a:avLst/>
          </a:prstGeom>
          <a:solidFill>
            <a:schemeClr val="bg2"/>
          </a:solidFill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altLang="ko-KR" sz="105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en-US" altLang="ko-KR" sz="1050" b="1" dirty="0">
                <a:solidFill>
                  <a:schemeClr val="tx1"/>
                </a:solidFill>
                <a:highlight>
                  <a:srgbClr val="FFFF00"/>
                </a:highlight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1050" b="1" dirty="0">
                <a:solidFill>
                  <a:schemeClr val="tx1"/>
                </a:solidFill>
                <a:highlight>
                  <a:srgbClr val="FFFF00"/>
                </a:highlight>
                <a:latin typeface="맑은 고딕" panose="020B0503020000020004" pitchFamily="50" charset="-127"/>
                <a:ea typeface="맑은 고딕" panose="020B0503020000020004" pitchFamily="50" charset="-127"/>
              </a:rPr>
              <a:t>표</a:t>
            </a:r>
            <a:r>
              <a:rPr lang="en-US" altLang="ko-KR" sz="1050" b="1" dirty="0">
                <a:solidFill>
                  <a:schemeClr val="tx1"/>
                </a:solidFill>
                <a:highlight>
                  <a:srgbClr val="FFFF00"/>
                </a:highlight>
                <a:latin typeface="맑은 고딕" panose="020B0503020000020004" pitchFamily="50" charset="-127"/>
                <a:ea typeface="맑은 고딕" panose="020B0503020000020004" pitchFamily="50" charset="-127"/>
              </a:rPr>
              <a:t>2] </a:t>
            </a:r>
            <a:r>
              <a:rPr lang="ko-KR" altLang="en-US" sz="1050" b="1" dirty="0">
                <a:solidFill>
                  <a:schemeClr val="tx1"/>
                </a:solidFill>
                <a:highlight>
                  <a:srgbClr val="FFFF00"/>
                </a:highlight>
                <a:latin typeface="맑은 고딕" panose="020B0503020000020004" pitchFamily="50" charset="-127"/>
                <a:ea typeface="맑은 고딕" panose="020B0503020000020004" pitchFamily="50" charset="-127"/>
              </a:rPr>
              <a:t>세부 작성 가이드</a:t>
            </a:r>
            <a:endParaRPr lang="en-US" altLang="ko-KR" sz="1050" b="1" dirty="0">
              <a:solidFill>
                <a:schemeClr val="tx1"/>
              </a:solidFill>
              <a:highlight>
                <a:srgbClr val="FFFF00"/>
              </a:highligh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05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사업추진 일정 계획 작성 시</a:t>
            </a:r>
            <a:r>
              <a:rPr lang="en-US" altLang="ko-KR" sz="105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5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협약기간 이후 </a:t>
            </a:r>
            <a:r>
              <a:rPr lang="ko-KR" altLang="en-US" sz="105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중장기 로드맵</a:t>
            </a:r>
            <a:r>
              <a:rPr lang="en-US" altLang="ko-KR" sz="105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05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최대 </a:t>
            </a:r>
            <a:r>
              <a:rPr lang="en-US" altLang="ko-KR" sz="105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05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년 후까지의 계획</a:t>
            </a:r>
            <a:r>
              <a:rPr lang="en-US" altLang="ko-KR" sz="105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05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을 고려하여 작성</a:t>
            </a:r>
            <a:endParaRPr lang="en-US" altLang="ko-KR" sz="105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ko-KR" sz="105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항목 별 작성 내용</a:t>
            </a:r>
            <a:endParaRPr lang="en-US" altLang="ko-KR" sz="105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105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전략 과제 </a:t>
            </a:r>
            <a:r>
              <a:rPr lang="en-US" altLang="ko-KR" sz="105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05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기업 성장에 주요한 전략 기재</a:t>
            </a:r>
            <a:endParaRPr lang="en-US" altLang="ko-KR" sz="105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105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세부 과제 </a:t>
            </a:r>
            <a:r>
              <a:rPr lang="en-US" altLang="ko-KR" sz="105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05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전략 과제를 달성하기 위한 세부 과제 작성</a:t>
            </a:r>
            <a:endParaRPr lang="en-US" altLang="ko-KR" sz="105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105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세부 과제 목표 </a:t>
            </a:r>
            <a:r>
              <a:rPr lang="en-US" altLang="ko-KR" sz="105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05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추진 시 목표하는 구체적인 정성적</a:t>
            </a:r>
            <a:r>
              <a:rPr lang="en-US" altLang="ko-KR" sz="105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05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정량적 </a:t>
            </a:r>
            <a:r>
              <a:rPr lang="en-US" altLang="ko-KR" sz="105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KPI </a:t>
            </a:r>
            <a:r>
              <a:rPr lang="ko-KR" altLang="en-US" sz="105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작성</a:t>
            </a:r>
            <a:endParaRPr lang="en-US" altLang="ko-KR" sz="105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105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추진 일정 </a:t>
            </a:r>
            <a:r>
              <a:rPr lang="en-US" altLang="ko-KR" sz="105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05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대략적인 일정을 추정해 작성</a:t>
            </a:r>
            <a:endParaRPr lang="en-US" altLang="ko-KR" sz="105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indent="-171450">
              <a:buFontTx/>
              <a:buChar char="-"/>
            </a:pPr>
            <a:endParaRPr lang="en-US" altLang="ko-KR" sz="105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지원 기업의 특성에 맞게 가감하여 작성</a:t>
            </a:r>
            <a:r>
              <a:rPr lang="en-US" altLang="ko-KR" sz="105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05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표의 행 추가 등</a:t>
            </a:r>
            <a:r>
              <a:rPr lang="en-US" altLang="ko-KR" sz="105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05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가능하나</a:t>
            </a:r>
            <a:r>
              <a:rPr lang="en-US" altLang="ko-KR" sz="105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5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기존 양식 삭제는 불가능</a:t>
            </a:r>
            <a:r>
              <a:rPr lang="en-US" altLang="ko-KR" sz="105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05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예</a:t>
            </a:r>
            <a:r>
              <a:rPr lang="en-US" altLang="ko-KR" sz="105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:‘</a:t>
            </a:r>
            <a:r>
              <a:rPr lang="ko-KR" altLang="en-US" sz="105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추진 일정</a:t>
            </a:r>
            <a:r>
              <a:rPr lang="en-US" altLang="ko-KR" sz="105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’</a:t>
            </a:r>
            <a:r>
              <a:rPr lang="ko-KR" altLang="en-US" sz="105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삭제</a:t>
            </a:r>
            <a:r>
              <a:rPr lang="en-US" altLang="ko-KR" sz="105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05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불가능</a:t>
            </a:r>
            <a:r>
              <a:rPr lang="en-US" altLang="ko-KR" sz="105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endParaRPr lang="en-US" altLang="ko-KR" sz="105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0" name="표 19">
            <a:extLst>
              <a:ext uri="{FF2B5EF4-FFF2-40B4-BE49-F238E27FC236}">
                <a16:creationId xmlns:a16="http://schemas.microsoft.com/office/drawing/2014/main" id="{D2386C6F-F867-80FB-22E7-6A523B00E5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4144879"/>
              </p:ext>
            </p:extLst>
          </p:nvPr>
        </p:nvGraphicFramePr>
        <p:xfrm>
          <a:off x="267058" y="3590701"/>
          <a:ext cx="9371884" cy="27168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0451">
                  <a:extLst>
                    <a:ext uri="{9D8B030D-6E8A-4147-A177-3AD203B41FA5}">
                      <a16:colId xmlns:a16="http://schemas.microsoft.com/office/drawing/2014/main" val="3828264694"/>
                    </a:ext>
                  </a:extLst>
                </a:gridCol>
                <a:gridCol w="1741714">
                  <a:extLst>
                    <a:ext uri="{9D8B030D-6E8A-4147-A177-3AD203B41FA5}">
                      <a16:colId xmlns:a16="http://schemas.microsoft.com/office/drawing/2014/main" val="357151765"/>
                    </a:ext>
                  </a:extLst>
                </a:gridCol>
                <a:gridCol w="3716748">
                  <a:extLst>
                    <a:ext uri="{9D8B030D-6E8A-4147-A177-3AD203B41FA5}">
                      <a16:colId xmlns:a16="http://schemas.microsoft.com/office/drawing/2014/main" val="1287076246"/>
                    </a:ext>
                  </a:extLst>
                </a:gridCol>
                <a:gridCol w="780990">
                  <a:extLst>
                    <a:ext uri="{9D8B030D-6E8A-4147-A177-3AD203B41FA5}">
                      <a16:colId xmlns:a16="http://schemas.microsoft.com/office/drawing/2014/main" val="95811163"/>
                    </a:ext>
                  </a:extLst>
                </a:gridCol>
                <a:gridCol w="780991">
                  <a:extLst>
                    <a:ext uri="{9D8B030D-6E8A-4147-A177-3AD203B41FA5}">
                      <a16:colId xmlns:a16="http://schemas.microsoft.com/office/drawing/2014/main" val="2299743348"/>
                    </a:ext>
                  </a:extLst>
                </a:gridCol>
                <a:gridCol w="780990">
                  <a:extLst>
                    <a:ext uri="{9D8B030D-6E8A-4147-A177-3AD203B41FA5}">
                      <a16:colId xmlns:a16="http://schemas.microsoft.com/office/drawing/2014/main" val="4041698369"/>
                    </a:ext>
                  </a:extLst>
                </a:gridCol>
              </a:tblGrid>
              <a:tr h="26589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전략 과제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세부 과제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세부 과제 목표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2026</a:t>
                      </a:r>
                      <a:endParaRPr lang="ko-KR" altLang="en-US" sz="1200" b="1" i="0" spc="-15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2027</a:t>
                      </a:r>
                      <a:endParaRPr lang="ko-KR" altLang="en-US" sz="1200" b="1" i="0" spc="-15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2028</a:t>
                      </a:r>
                      <a:endParaRPr lang="ko-KR" altLang="en-US" sz="1200" b="1" i="0" spc="-15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0150470"/>
                  </a:ext>
                </a:extLst>
              </a:tr>
              <a:tr h="210914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글로벌 서비스 개발 및 출시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i="0" spc="-15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현지 </a:t>
                      </a:r>
                      <a:r>
                        <a:rPr lang="ko-KR" altLang="en-US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최적화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고객 설문조사 및 웹</a:t>
                      </a:r>
                      <a:r>
                        <a:rPr lang="en-US" altLang="ko-KR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/</a:t>
                      </a:r>
                      <a:r>
                        <a:rPr lang="ko-KR" altLang="en-US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앱 서비스 </a:t>
                      </a:r>
                      <a:r>
                        <a:rPr lang="en-US" altLang="ko-KR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UI/UX </a:t>
                      </a:r>
                      <a:r>
                        <a:rPr lang="ko-KR" altLang="en-US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개선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i="0" spc="-15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A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i="0" spc="-15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i="0" spc="-15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4158162"/>
                  </a:ext>
                </a:extLst>
              </a:tr>
              <a:tr h="26380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1" i="0" spc="-15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1200" b="1" i="0" kern="120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해외 서비스 출시</a:t>
                      </a:r>
                      <a:endParaRPr sz="1200" b="1" i="0" kern="1200" spc="-15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일본 숙박 예약 플랫폼 런칭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i="0" spc="-15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A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i="0" spc="-15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i="0" spc="-15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8338223"/>
                  </a:ext>
                </a:extLst>
              </a:tr>
              <a:tr h="26380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일본 특허 출원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A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614323"/>
                  </a:ext>
                </a:extLst>
              </a:tr>
              <a:tr h="46866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고객 확보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브랜드 마케팅을 통한 </a:t>
                      </a:r>
                      <a:endParaRPr lang="en-US" altLang="ko-KR" sz="1200" b="1" i="0" spc="-15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인지도 제고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SNS </a:t>
                      </a:r>
                      <a:r>
                        <a:rPr lang="ko-KR" altLang="en-US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키워드 검색광고 </a:t>
                      </a:r>
                      <a:r>
                        <a:rPr lang="en-US" altLang="ko-KR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00</a:t>
                      </a:r>
                      <a:r>
                        <a:rPr lang="ko-KR" altLang="en-US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건 진행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수도권 팝업스토어 </a:t>
                      </a:r>
                      <a:r>
                        <a:rPr lang="en-US" altLang="ko-KR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00</a:t>
                      </a:r>
                      <a:r>
                        <a:rPr lang="ko-KR" altLang="en-US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회 운영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A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4707556"/>
                  </a:ext>
                </a:extLst>
              </a:tr>
              <a:tr h="32793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영업 조직 구성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인력 채용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CMO</a:t>
                      </a:r>
                      <a:r>
                        <a:rPr lang="ko-KR" altLang="en-US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</a:t>
                      </a:r>
                      <a:endParaRPr lang="en-US" altLang="ko-KR" sz="1200" b="1" i="0" spc="-15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i="0" spc="-15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i="0" spc="-15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7A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i="0" spc="-15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207722"/>
                  </a:ext>
                </a:extLst>
              </a:tr>
              <a:tr h="265891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i="0" spc="-15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i="0" spc="-15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200" b="1" i="0" spc="-15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i="0" spc="-15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i="0" spc="-15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i="0" spc="-15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4836605"/>
                  </a:ext>
                </a:extLst>
              </a:tr>
              <a:tr h="265891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i="0" spc="-15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i="0" spc="-15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200" b="1" i="0" spc="-15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i="0" spc="-15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i="0" spc="-15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i="0" spc="-15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2766739"/>
                  </a:ext>
                </a:extLst>
              </a:tr>
              <a:tr h="265891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i="0" spc="-15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i="0" spc="-15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200" b="1" i="0" spc="-15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i="0" spc="-15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i="0" spc="-15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i="0" spc="-15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20913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8435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937DFF-BF20-0F08-3B53-A96B9BA70D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그룹 23">
            <a:extLst>
              <a:ext uri="{FF2B5EF4-FFF2-40B4-BE49-F238E27FC236}">
                <a16:creationId xmlns:a16="http://schemas.microsoft.com/office/drawing/2014/main" id="{442DDE73-1BF7-8797-A3C9-726819879FB3}"/>
              </a:ext>
            </a:extLst>
          </p:cNvPr>
          <p:cNvGrpSpPr/>
          <p:nvPr/>
        </p:nvGrpSpPr>
        <p:grpSpPr>
          <a:xfrm>
            <a:off x="8642231" y="118686"/>
            <a:ext cx="535107" cy="185921"/>
            <a:chOff x="10399341" y="124622"/>
            <a:chExt cx="861590" cy="299357"/>
          </a:xfrm>
        </p:grpSpPr>
        <p:pic>
          <p:nvPicPr>
            <p:cNvPr id="25" name="그래픽 83">
              <a:extLst>
                <a:ext uri="{FF2B5EF4-FFF2-40B4-BE49-F238E27FC236}">
                  <a16:creationId xmlns:a16="http://schemas.microsoft.com/office/drawing/2014/main" id="{C42EF2C1-D772-94F6-EA3E-71F598A102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r="49942"/>
            <a:stretch/>
          </p:blipFill>
          <p:spPr>
            <a:xfrm>
              <a:off x="10399341" y="124622"/>
              <a:ext cx="302431" cy="299357"/>
            </a:xfrm>
            <a:prstGeom prst="rect">
              <a:avLst/>
            </a:prstGeom>
          </p:spPr>
        </p:pic>
        <p:pic>
          <p:nvPicPr>
            <p:cNvPr id="26" name="그래픽 84">
              <a:extLst>
                <a:ext uri="{FF2B5EF4-FFF2-40B4-BE49-F238E27FC236}">
                  <a16:creationId xmlns:a16="http://schemas.microsoft.com/office/drawing/2014/main" id="{A3DE0735-701C-2DF6-9AC1-28BF51AC6C2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733879" y="165616"/>
              <a:ext cx="527052" cy="217370"/>
            </a:xfrm>
            <a:prstGeom prst="rect">
              <a:avLst/>
            </a:prstGeom>
          </p:spPr>
        </p:pic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1919ABF6-FC1D-CFB1-C9A7-2DDED4624E6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19200" y="598750"/>
            <a:ext cx="32430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742950" latinLnBrk="1">
              <a:spcAft>
                <a:spcPts val="244"/>
              </a:spcAft>
              <a:defRPr/>
            </a:pP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02.</a:t>
            </a:r>
            <a:endParaRPr lang="ko-KR" altLang="en-US" sz="2000" b="1" dirty="0">
              <a:latin typeface="맑은 고딕" panose="020B0503020000020004" pitchFamily="50" charset="-127"/>
              <a:ea typeface="맑은 고딕" panose="020B0503020000020004" pitchFamily="50" charset="-127"/>
              <a:cs typeface="Pretendard Black" panose="02000A03000000020004" pitchFamily="2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7C7D6DC-C405-9F08-C551-164084EE18D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51599" y="598750"/>
            <a:ext cx="392743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742950" latinLnBrk="1">
              <a:spcAft>
                <a:spcPts val="244"/>
              </a:spcAft>
              <a:defRPr/>
            </a:pP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사업전략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A42924-E7CA-4845-1F6B-2D863A6E2989}"/>
              </a:ext>
            </a:extLst>
          </p:cNvPr>
          <p:cNvSpPr txBox="1"/>
          <p:nvPr/>
        </p:nvSpPr>
        <p:spPr>
          <a:xfrm>
            <a:off x="1133475" y="1526065"/>
            <a:ext cx="8498574" cy="1020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just" defTabSz="457200" rtl="0" eaLnBrk="1" fontAlgn="base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2-4-(2). 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협약기간 </a:t>
            </a:r>
            <a:r>
              <a:rPr lang="ko-KR" altLang="en-US" sz="1400" b="1" kern="0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내사업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추진 계획 </a:t>
            </a:r>
            <a:endParaRPr lang="en-US" altLang="ko-KR" sz="1400" b="1" kern="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685800" lvl="1" indent="-228600" algn="just" fontAlgn="base" latinLnBrk="1">
              <a:lnSpc>
                <a:spcPct val="150000"/>
              </a:lnSpc>
              <a:defRPr/>
            </a:pPr>
            <a:r>
              <a: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○  협약기간 내 달성하고자 하는 성과</a:t>
            </a:r>
            <a:r>
              <a:rPr kumimoji="0" lang="en-US" altLang="ko-KR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(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상품 및 서비스개발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홍보 및 판로개척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인력 및 조직수립 등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기재 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표 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 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참조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sp>
        <p:nvSpPr>
          <p:cNvPr id="6" name="사각형: 둥근 모서리 12">
            <a:extLst>
              <a:ext uri="{FF2B5EF4-FFF2-40B4-BE49-F238E27FC236}">
                <a16:creationId xmlns:a16="http://schemas.microsoft.com/office/drawing/2014/main" id="{72F32131-213C-8FB9-22B9-986E5BFCD67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44909" y="1050498"/>
            <a:ext cx="5400000" cy="41234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defTabSz="742950" latinLnBrk="1">
              <a:defRPr/>
            </a:pPr>
            <a:r>
              <a:rPr lang="en-US" altLang="ko-KR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 2-3-2. </a:t>
            </a:r>
            <a:r>
              <a:rPr lang="ko-KR" altLang="en-US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일정계획 </a:t>
            </a:r>
            <a:r>
              <a:rPr lang="en-US" altLang="ko-KR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| (2) </a:t>
            </a:r>
            <a:r>
              <a:rPr lang="ko-KR" altLang="en-US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협약기간 내</a:t>
            </a:r>
            <a:r>
              <a:rPr lang="en-US" altLang="ko-KR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 </a:t>
            </a:r>
            <a:r>
              <a:rPr lang="ko-KR" altLang="en-US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사업 추진 계획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7581BB-E49B-8C00-EEF2-BC8BA9BDB57E}"/>
              </a:ext>
            </a:extLst>
          </p:cNvPr>
          <p:cNvSpPr txBox="1"/>
          <p:nvPr/>
        </p:nvSpPr>
        <p:spPr>
          <a:xfrm>
            <a:off x="267057" y="2346523"/>
            <a:ext cx="936499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0" lang="en-US" altLang="ko-KR" sz="1400" b="1" i="0" u="none" strike="noStrike" kern="0" cap="none" spc="-15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[</a:t>
            </a:r>
            <a:r>
              <a:rPr kumimoji="0" lang="ko-KR" altLang="en-US" sz="1400" b="1" i="0" u="none" strike="noStrike" kern="0" cap="none" spc="-15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표</a:t>
            </a:r>
            <a:r>
              <a:rPr kumimoji="0" lang="en-US" altLang="ko-KR" sz="1400" b="1" i="0" u="none" strike="noStrike" kern="0" cap="none" spc="-15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3] </a:t>
            </a:r>
            <a:r>
              <a:rPr kumimoji="0" lang="ko-KR" altLang="en-US" sz="1400" b="1" i="0" u="none" strike="noStrike" kern="0" cap="none" spc="-15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협약기간 내 사업 추진 계획</a:t>
            </a:r>
            <a:endParaRPr lang="ko-KR" altLang="en-US" b="1" spc="-150" dirty="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1BCF0FD1-4E2C-0240-39EF-01E613518F2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4168625" y="3225801"/>
            <a:ext cx="4068000" cy="2800670"/>
          </a:xfrm>
          <a:prstGeom prst="rect">
            <a:avLst/>
          </a:prstGeom>
          <a:solidFill>
            <a:schemeClr val="bg2"/>
          </a:solidFill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altLang="ko-KR" sz="1050" b="1" dirty="0">
                <a:solidFill>
                  <a:schemeClr val="tx1"/>
                </a:solidFill>
                <a:ea typeface="맑은 고딕" panose="020B0503020000020004" pitchFamily="50" charset="-127"/>
              </a:rPr>
              <a:t>※ </a:t>
            </a:r>
            <a:r>
              <a:rPr lang="en-US" altLang="ko-KR" sz="1050" b="1" dirty="0">
                <a:solidFill>
                  <a:schemeClr val="tx1"/>
                </a:solidFill>
                <a:highlight>
                  <a:srgbClr val="FFFF00"/>
                </a:highlight>
                <a:ea typeface="맑은 고딕" panose="020B0503020000020004" pitchFamily="50" charset="-127"/>
              </a:rPr>
              <a:t>[</a:t>
            </a:r>
            <a:r>
              <a:rPr lang="ko-KR" altLang="en-US" sz="1050" b="1" dirty="0">
                <a:solidFill>
                  <a:schemeClr val="tx1"/>
                </a:solidFill>
                <a:highlight>
                  <a:srgbClr val="FFFF00"/>
                </a:highlight>
                <a:ea typeface="맑은 고딕" panose="020B0503020000020004" pitchFamily="50" charset="-127"/>
              </a:rPr>
              <a:t>표</a:t>
            </a:r>
            <a:r>
              <a:rPr lang="en-US" altLang="ko-KR" sz="1050" b="1" dirty="0">
                <a:solidFill>
                  <a:schemeClr val="tx1"/>
                </a:solidFill>
                <a:highlight>
                  <a:srgbClr val="FFFF00"/>
                </a:highlight>
                <a:ea typeface="맑은 고딕" panose="020B0503020000020004" pitchFamily="50" charset="-127"/>
              </a:rPr>
              <a:t>3] </a:t>
            </a:r>
            <a:r>
              <a:rPr lang="ko-KR" altLang="en-US" sz="1050" b="1" dirty="0">
                <a:solidFill>
                  <a:schemeClr val="tx1"/>
                </a:solidFill>
                <a:highlight>
                  <a:srgbClr val="FFFF00"/>
                </a:highlight>
                <a:ea typeface="맑은 고딕" panose="020B0503020000020004" pitchFamily="50" charset="-127"/>
              </a:rPr>
              <a:t>세부 작성 가이드</a:t>
            </a:r>
            <a:endParaRPr lang="en-US" altLang="ko-KR" sz="1050" b="1" dirty="0">
              <a:solidFill>
                <a:schemeClr val="tx1"/>
              </a:solidFill>
              <a:highlight>
                <a:srgbClr val="FFFF00"/>
              </a:highlight>
              <a:ea typeface="맑은 고딕" panose="020B0503020000020004" pitchFamily="50" charset="-127"/>
            </a:endParaRPr>
          </a:p>
          <a:p>
            <a:endParaRPr lang="en-US" altLang="ko-KR" sz="1050" dirty="0">
              <a:solidFill>
                <a:schemeClr val="tx1"/>
              </a:solidFill>
              <a:ea typeface="맑은 고딕" panose="020B0503020000020004" pitchFamily="50" charset="-127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chemeClr val="tx1"/>
                </a:solidFill>
                <a:ea typeface="맑은 고딕" panose="020B0503020000020004" pitchFamily="50" charset="-127"/>
              </a:rPr>
              <a:t>협약기간</a:t>
            </a:r>
            <a:r>
              <a:rPr lang="en-US" altLang="ko-KR" sz="1050" dirty="0">
                <a:solidFill>
                  <a:schemeClr val="tx1"/>
                </a:solidFill>
                <a:ea typeface="맑은 고딕" panose="020B0503020000020004" pitchFamily="50" charset="-127"/>
              </a:rPr>
              <a:t> </a:t>
            </a:r>
            <a:r>
              <a:rPr lang="ko-KR" altLang="en-US" sz="1050" dirty="0">
                <a:solidFill>
                  <a:schemeClr val="tx1"/>
                </a:solidFill>
                <a:ea typeface="맑은 고딕" panose="020B0503020000020004" pitchFamily="50" charset="-127"/>
              </a:rPr>
              <a:t>내 추진 예정인 사업 계획 작성</a:t>
            </a:r>
            <a:endParaRPr lang="en-US" altLang="ko-KR" sz="1050" dirty="0">
              <a:solidFill>
                <a:schemeClr val="tx1"/>
              </a:solidFill>
              <a:ea typeface="맑은 고딕" panose="020B0503020000020004" pitchFamily="50" charset="-127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ko-KR" sz="1050" dirty="0">
              <a:solidFill>
                <a:schemeClr val="tx1"/>
              </a:solidFill>
              <a:ea typeface="맑은 고딕" panose="020B0503020000020004" pitchFamily="50" charset="-127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chemeClr val="tx1"/>
                </a:solidFill>
                <a:ea typeface="맑은 고딕" panose="020B0503020000020004" pitchFamily="50" charset="-127"/>
              </a:rPr>
              <a:t>추진 내용에 대한 월별 </a:t>
            </a:r>
            <a:r>
              <a:rPr lang="ko-KR" altLang="en-US" sz="1050" u="sng" dirty="0">
                <a:solidFill>
                  <a:schemeClr val="tx1"/>
                </a:solidFill>
                <a:ea typeface="맑은 고딕" panose="020B0503020000020004" pitchFamily="50" charset="-127"/>
              </a:rPr>
              <a:t>진행계획을 추정</a:t>
            </a:r>
            <a:r>
              <a:rPr lang="ko-KR" altLang="en-US" sz="1050" dirty="0">
                <a:solidFill>
                  <a:schemeClr val="tx1"/>
                </a:solidFill>
                <a:ea typeface="맑은 고딕" panose="020B0503020000020004" pitchFamily="50" charset="-127"/>
              </a:rPr>
              <a:t>하여 기재</a:t>
            </a:r>
            <a:endParaRPr lang="en-US" altLang="ko-KR" sz="1050" dirty="0">
              <a:solidFill>
                <a:schemeClr val="tx1"/>
              </a:solidFill>
              <a:ea typeface="맑은 고딕" panose="020B0503020000020004" pitchFamily="50" charset="-127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ko-KR" sz="1050" dirty="0">
              <a:solidFill>
                <a:schemeClr val="tx1"/>
              </a:solidFill>
              <a:ea typeface="맑은 고딕" panose="020B0503020000020004" pitchFamily="50" charset="-127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chemeClr val="tx1"/>
                </a:solidFill>
                <a:ea typeface="맑은 고딕" panose="020B0503020000020004" pitchFamily="50" charset="-127"/>
              </a:rPr>
              <a:t>지원 기업의 특성에 맞게 가감하여 작성</a:t>
            </a:r>
            <a:r>
              <a:rPr lang="en-US" altLang="ko-KR" sz="1050" dirty="0">
                <a:solidFill>
                  <a:schemeClr val="tx1"/>
                </a:solidFill>
                <a:ea typeface="맑은 고딕" panose="020B0503020000020004" pitchFamily="50" charset="-127"/>
              </a:rPr>
              <a:t>(</a:t>
            </a:r>
            <a:r>
              <a:rPr lang="ko-KR" altLang="en-US" sz="1050" dirty="0">
                <a:solidFill>
                  <a:schemeClr val="tx1"/>
                </a:solidFill>
                <a:ea typeface="맑은 고딕" panose="020B0503020000020004" pitchFamily="50" charset="-127"/>
              </a:rPr>
              <a:t>표의 행 추가</a:t>
            </a:r>
            <a:r>
              <a:rPr lang="en-US" altLang="ko-KR" sz="1050" dirty="0">
                <a:solidFill>
                  <a:schemeClr val="tx1"/>
                </a:solidFill>
                <a:ea typeface="맑은 고딕" panose="020B0503020000020004" pitchFamily="50" charset="-127"/>
              </a:rPr>
              <a:t>·</a:t>
            </a:r>
            <a:r>
              <a:rPr lang="ko-KR" altLang="en-US" sz="1050" dirty="0">
                <a:solidFill>
                  <a:schemeClr val="tx1"/>
                </a:solidFill>
                <a:ea typeface="맑은 고딕" panose="020B0503020000020004" pitchFamily="50" charset="-127"/>
              </a:rPr>
              <a:t>삭제</a:t>
            </a:r>
            <a:r>
              <a:rPr lang="en-US" altLang="ko-KR" sz="1050" dirty="0">
                <a:solidFill>
                  <a:schemeClr val="tx1"/>
                </a:solidFill>
                <a:ea typeface="맑은 고딕" panose="020B0503020000020004" pitchFamily="50" charset="-127"/>
              </a:rPr>
              <a:t> </a:t>
            </a:r>
            <a:r>
              <a:rPr lang="ko-KR" altLang="en-US" sz="1050" dirty="0">
                <a:solidFill>
                  <a:schemeClr val="tx1"/>
                </a:solidFill>
                <a:ea typeface="맑은 고딕" panose="020B0503020000020004" pitchFamily="50" charset="-127"/>
              </a:rPr>
              <a:t>등</a:t>
            </a:r>
            <a:r>
              <a:rPr lang="en-US" altLang="ko-KR" sz="1050" dirty="0">
                <a:solidFill>
                  <a:schemeClr val="tx1"/>
                </a:solidFill>
                <a:ea typeface="맑은 고딕" panose="020B0503020000020004" pitchFamily="50" charset="-127"/>
              </a:rPr>
              <a:t>)</a:t>
            </a:r>
            <a:r>
              <a:rPr lang="ko-KR" altLang="en-US" sz="1050" dirty="0">
                <a:solidFill>
                  <a:schemeClr val="tx1"/>
                </a:solidFill>
                <a:ea typeface="맑은 고딕" panose="020B0503020000020004" pitchFamily="50" charset="-127"/>
              </a:rPr>
              <a:t> 가능하나</a:t>
            </a:r>
            <a:r>
              <a:rPr lang="en-US" altLang="ko-KR" sz="1050" dirty="0">
                <a:solidFill>
                  <a:schemeClr val="tx1"/>
                </a:solidFill>
                <a:ea typeface="맑은 고딕" panose="020B0503020000020004" pitchFamily="50" charset="-127"/>
              </a:rPr>
              <a:t>, </a:t>
            </a:r>
            <a:r>
              <a:rPr lang="ko-KR" altLang="en-US" sz="1050" dirty="0">
                <a:solidFill>
                  <a:schemeClr val="tx1"/>
                </a:solidFill>
                <a:ea typeface="맑은 고딕" panose="020B0503020000020004" pitchFamily="50" charset="-127"/>
              </a:rPr>
              <a:t>업종 및 종목 추가 행을 삭제 불가</a:t>
            </a:r>
            <a:endParaRPr lang="en-US" altLang="ko-KR" sz="1050" dirty="0">
              <a:solidFill>
                <a:schemeClr val="tx1"/>
              </a:solidFill>
              <a:ea typeface="맑은 고딕" panose="020B0503020000020004" pitchFamily="50" charset="-127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ko-KR" sz="1050" dirty="0">
              <a:solidFill>
                <a:schemeClr val="tx1"/>
              </a:solidFill>
              <a:ea typeface="맑은 고딕" panose="020B0503020000020004" pitchFamily="50" charset="-127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chemeClr val="tx1"/>
                </a:solidFill>
                <a:ea typeface="맑은 고딕" panose="020B0503020000020004" pitchFamily="50" charset="-127"/>
              </a:rPr>
              <a:t>선정 기업의 경우</a:t>
            </a:r>
            <a:r>
              <a:rPr lang="en-US" altLang="ko-KR" sz="1050" dirty="0">
                <a:solidFill>
                  <a:schemeClr val="tx1"/>
                </a:solidFill>
                <a:ea typeface="맑은 고딕" panose="020B0503020000020004" pitchFamily="50" charset="-127"/>
              </a:rPr>
              <a:t>, </a:t>
            </a:r>
            <a:r>
              <a:rPr lang="ko-KR" altLang="en-US" sz="1050" b="1" dirty="0">
                <a:solidFill>
                  <a:schemeClr val="tx1"/>
                </a:solidFill>
              </a:rPr>
              <a:t>협약 종료 </a:t>
            </a:r>
            <a:r>
              <a:rPr lang="en-US" altLang="ko-KR" sz="1050" b="1" dirty="0">
                <a:solidFill>
                  <a:schemeClr val="tx1"/>
                </a:solidFill>
              </a:rPr>
              <a:t>2</a:t>
            </a:r>
            <a:r>
              <a:rPr lang="ko-KR" altLang="en-US" sz="1050" b="1" dirty="0">
                <a:solidFill>
                  <a:schemeClr val="tx1"/>
                </a:solidFill>
              </a:rPr>
              <a:t>개월 전까지</a:t>
            </a:r>
            <a:r>
              <a:rPr lang="ko-KR" altLang="en-US" sz="1050" dirty="0">
                <a:solidFill>
                  <a:schemeClr val="tx1"/>
                </a:solidFill>
              </a:rPr>
              <a:t> 사업자등록증 상 아래와 같이 등록해야 함</a:t>
            </a:r>
            <a:r>
              <a:rPr lang="en-US" altLang="ko-KR" sz="1050" dirty="0">
                <a:solidFill>
                  <a:schemeClr val="tx1"/>
                </a:solidFill>
              </a:rPr>
              <a:t>(</a:t>
            </a:r>
            <a:r>
              <a:rPr lang="ko-KR" altLang="en-US" sz="1050" dirty="0">
                <a:solidFill>
                  <a:schemeClr val="tx1"/>
                </a:solidFill>
              </a:rPr>
              <a:t>필수</a:t>
            </a:r>
            <a:r>
              <a:rPr lang="en-US" altLang="ko-KR" sz="1050" dirty="0">
                <a:solidFill>
                  <a:schemeClr val="tx1"/>
                </a:solidFill>
              </a:rPr>
              <a:t>)</a:t>
            </a:r>
            <a:endParaRPr lang="ko-KR" altLang="en-US" sz="1050" dirty="0">
              <a:solidFill>
                <a:schemeClr val="tx1"/>
              </a:solidFill>
            </a:endParaRPr>
          </a:p>
          <a:p>
            <a:pPr fontAlgn="base" latinLnBrk="0"/>
            <a:r>
              <a:rPr lang="en-US" altLang="ko-KR" sz="1050" dirty="0">
                <a:solidFill>
                  <a:schemeClr val="tx1"/>
                </a:solidFill>
              </a:rPr>
              <a:t>  - </a:t>
            </a:r>
            <a:r>
              <a:rPr lang="ko-KR" altLang="en-US" sz="1050" dirty="0">
                <a:solidFill>
                  <a:schemeClr val="tx1"/>
                </a:solidFill>
              </a:rPr>
              <a:t>예비</a:t>
            </a:r>
            <a:r>
              <a:rPr lang="en-US" altLang="ko-KR" sz="1050" dirty="0">
                <a:solidFill>
                  <a:schemeClr val="tx1"/>
                </a:solidFill>
              </a:rPr>
              <a:t>, </a:t>
            </a:r>
            <a:r>
              <a:rPr lang="ko-KR" altLang="en-US" sz="1050" dirty="0">
                <a:solidFill>
                  <a:schemeClr val="tx1"/>
                </a:solidFill>
              </a:rPr>
              <a:t>초기 </a:t>
            </a:r>
            <a:r>
              <a:rPr lang="en-US" altLang="ko-KR" sz="1050" dirty="0">
                <a:solidFill>
                  <a:schemeClr val="tx1"/>
                </a:solidFill>
              </a:rPr>
              <a:t>: </a:t>
            </a:r>
            <a:r>
              <a:rPr lang="ko-KR" altLang="en-US" sz="1050" dirty="0">
                <a:solidFill>
                  <a:schemeClr val="tx1"/>
                </a:solidFill>
              </a:rPr>
              <a:t>선정된 창업 아이템과 관련된 신규 사업자 </a:t>
            </a:r>
            <a:endParaRPr lang="en-US" altLang="ko-KR" sz="1050" dirty="0">
              <a:solidFill>
                <a:schemeClr val="tx1"/>
              </a:solidFill>
            </a:endParaRPr>
          </a:p>
          <a:p>
            <a:pPr fontAlgn="base" latinLnBrk="0"/>
            <a:r>
              <a:rPr lang="en-US" altLang="ko-KR" sz="1050" dirty="0">
                <a:solidFill>
                  <a:schemeClr val="tx1"/>
                </a:solidFill>
              </a:rPr>
              <a:t>                    </a:t>
            </a:r>
            <a:r>
              <a:rPr lang="ko-KR" altLang="en-US" sz="1050" dirty="0">
                <a:solidFill>
                  <a:schemeClr val="tx1"/>
                </a:solidFill>
              </a:rPr>
              <a:t>등록 및 업종 추가</a:t>
            </a:r>
          </a:p>
          <a:p>
            <a:pPr fontAlgn="base" latinLnBrk="0"/>
            <a:r>
              <a:rPr lang="en-US" altLang="ko-KR" sz="1050" dirty="0">
                <a:solidFill>
                  <a:schemeClr val="tx1"/>
                </a:solidFill>
              </a:rPr>
              <a:t>  - </a:t>
            </a:r>
            <a:r>
              <a:rPr lang="ko-KR" altLang="en-US" sz="1050" dirty="0">
                <a:solidFill>
                  <a:schemeClr val="tx1"/>
                </a:solidFill>
              </a:rPr>
              <a:t>성장 </a:t>
            </a:r>
            <a:r>
              <a:rPr lang="en-US" altLang="ko-KR" sz="1050" dirty="0">
                <a:solidFill>
                  <a:schemeClr val="tx1"/>
                </a:solidFill>
              </a:rPr>
              <a:t>: </a:t>
            </a:r>
            <a:r>
              <a:rPr lang="ko-KR" altLang="en-US" sz="1050" dirty="0">
                <a:solidFill>
                  <a:schemeClr val="tx1"/>
                </a:solidFill>
              </a:rPr>
              <a:t>관광진흥법 의거 관광업종 추가 등록</a:t>
            </a:r>
          </a:p>
          <a:p>
            <a:pPr fontAlgn="base" latinLnBrk="0"/>
            <a:r>
              <a:rPr lang="en-US" altLang="ko-KR" sz="1050" dirty="0">
                <a:solidFill>
                  <a:schemeClr val="tx1"/>
                </a:solidFill>
              </a:rPr>
              <a:t>  - </a:t>
            </a:r>
            <a:r>
              <a:rPr lang="ko-KR" altLang="en-US" sz="1050" dirty="0">
                <a:solidFill>
                  <a:schemeClr val="tx1"/>
                </a:solidFill>
              </a:rPr>
              <a:t>지역상생 </a:t>
            </a:r>
            <a:r>
              <a:rPr lang="en-US" altLang="ko-KR" sz="1050" dirty="0">
                <a:solidFill>
                  <a:schemeClr val="tx1"/>
                </a:solidFill>
              </a:rPr>
              <a:t>: </a:t>
            </a:r>
            <a:r>
              <a:rPr lang="ko-KR" altLang="en-US" sz="1050" dirty="0">
                <a:solidFill>
                  <a:schemeClr val="tx1"/>
                </a:solidFill>
              </a:rPr>
              <a:t>선정된 사업자 본점 이전 및 지사 설립</a:t>
            </a:r>
          </a:p>
          <a:p>
            <a:r>
              <a:rPr lang="en-US" altLang="ko-KR" sz="1050" dirty="0">
                <a:solidFill>
                  <a:schemeClr val="tx1"/>
                </a:solidFill>
                <a:ea typeface="맑은 고딕" panose="020B0503020000020004" pitchFamily="50" charset="-127"/>
              </a:rPr>
              <a:t>  * </a:t>
            </a:r>
            <a:r>
              <a:rPr lang="ko-KR" altLang="en-US" sz="1050" dirty="0" err="1">
                <a:solidFill>
                  <a:schemeClr val="tx1"/>
                </a:solidFill>
                <a:ea typeface="맑은 고딕" panose="020B0503020000020004" pitchFamily="50" charset="-127"/>
              </a:rPr>
              <a:t>관광분야가</a:t>
            </a:r>
            <a:r>
              <a:rPr lang="ko-KR" altLang="en-US" sz="1050" dirty="0">
                <a:solidFill>
                  <a:schemeClr val="tx1"/>
                </a:solidFill>
                <a:ea typeface="맑은 고딕" panose="020B0503020000020004" pitchFamily="50" charset="-127"/>
              </a:rPr>
              <a:t> 아니더라도 신규 업태 또는 종목 추가 요구됨</a:t>
            </a:r>
            <a:endParaRPr lang="en-US" altLang="ko-KR" sz="1050" dirty="0">
              <a:solidFill>
                <a:schemeClr val="tx1"/>
              </a:solidFill>
              <a:ea typeface="맑은 고딕" panose="020B0503020000020004" pitchFamily="50" charset="-127"/>
            </a:endParaRPr>
          </a:p>
        </p:txBody>
      </p:sp>
      <p:graphicFrame>
        <p:nvGraphicFramePr>
          <p:cNvPr id="21" name="표 20">
            <a:extLst>
              <a:ext uri="{FF2B5EF4-FFF2-40B4-BE49-F238E27FC236}">
                <a16:creationId xmlns:a16="http://schemas.microsoft.com/office/drawing/2014/main" id="{70388D43-BFB1-0C3A-8397-8D98DC23D8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8122047"/>
              </p:ext>
            </p:extLst>
          </p:nvPr>
        </p:nvGraphicFramePr>
        <p:xfrm>
          <a:off x="267058" y="2730500"/>
          <a:ext cx="9364992" cy="35782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8342">
                  <a:extLst>
                    <a:ext uri="{9D8B030D-6E8A-4147-A177-3AD203B41FA5}">
                      <a16:colId xmlns:a16="http://schemas.microsoft.com/office/drawing/2014/main" val="95811163"/>
                    </a:ext>
                  </a:extLst>
                </a:gridCol>
                <a:gridCol w="2371725">
                  <a:extLst>
                    <a:ext uri="{9D8B030D-6E8A-4147-A177-3AD203B41FA5}">
                      <a16:colId xmlns:a16="http://schemas.microsoft.com/office/drawing/2014/main" val="1028737888"/>
                    </a:ext>
                  </a:extLst>
                </a:gridCol>
                <a:gridCol w="1192985">
                  <a:extLst>
                    <a:ext uri="{9D8B030D-6E8A-4147-A177-3AD203B41FA5}">
                      <a16:colId xmlns:a16="http://schemas.microsoft.com/office/drawing/2014/main" val="4188029673"/>
                    </a:ext>
                  </a:extLst>
                </a:gridCol>
                <a:gridCol w="1192985">
                  <a:extLst>
                    <a:ext uri="{9D8B030D-6E8A-4147-A177-3AD203B41FA5}">
                      <a16:colId xmlns:a16="http://schemas.microsoft.com/office/drawing/2014/main" val="658572645"/>
                    </a:ext>
                  </a:extLst>
                </a:gridCol>
                <a:gridCol w="1192985">
                  <a:extLst>
                    <a:ext uri="{9D8B030D-6E8A-4147-A177-3AD203B41FA5}">
                      <a16:colId xmlns:a16="http://schemas.microsoft.com/office/drawing/2014/main" val="2881744402"/>
                    </a:ext>
                  </a:extLst>
                </a:gridCol>
                <a:gridCol w="1192985">
                  <a:extLst>
                    <a:ext uri="{9D8B030D-6E8A-4147-A177-3AD203B41FA5}">
                      <a16:colId xmlns:a16="http://schemas.microsoft.com/office/drawing/2014/main" val="3464906357"/>
                    </a:ext>
                  </a:extLst>
                </a:gridCol>
                <a:gridCol w="1192985">
                  <a:extLst>
                    <a:ext uri="{9D8B030D-6E8A-4147-A177-3AD203B41FA5}">
                      <a16:colId xmlns:a16="http://schemas.microsoft.com/office/drawing/2014/main" val="4022672486"/>
                    </a:ext>
                  </a:extLst>
                </a:gridCol>
              </a:tblGrid>
              <a:tr h="36911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0" spc="-1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추진 내용</a:t>
                      </a:r>
                      <a:endParaRPr lang="ko-KR" altLang="en-US" sz="1200" b="1" spc="-15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</a:pPr>
                      <a:r>
                        <a:rPr lang="en-US" altLang="ko-KR" sz="1200" b="1" kern="0" spc="-1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  <a:r>
                        <a:rPr lang="ko-KR" altLang="en-US" sz="1200" b="1" kern="0" spc="-1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월</a:t>
                      </a:r>
                    </a:p>
                  </a:txBody>
                  <a:tcPr marL="61788" marR="61788" marT="17083" marB="17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</a:pPr>
                      <a:r>
                        <a:rPr lang="en-US" altLang="ko-KR" sz="1200" b="1" kern="0" spc="-1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</a:t>
                      </a:r>
                      <a:r>
                        <a:rPr lang="ko-KR" altLang="en-US" sz="1200" b="1" kern="0" spc="-1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월</a:t>
                      </a:r>
                    </a:p>
                  </a:txBody>
                  <a:tcPr marL="61788" marR="61788" marT="17083" marB="17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</a:pPr>
                      <a:r>
                        <a:rPr lang="en-US" altLang="ko-KR" sz="1200" b="1" kern="0" spc="-1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</a:t>
                      </a:r>
                      <a:r>
                        <a:rPr lang="ko-KR" altLang="en-US" sz="1200" b="1" kern="0" spc="-1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월</a:t>
                      </a:r>
                    </a:p>
                  </a:txBody>
                  <a:tcPr marL="61788" marR="61788" marT="17083" marB="17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</a:pPr>
                      <a:r>
                        <a:rPr lang="en-US" altLang="ko-KR" sz="1200" b="1" kern="0" spc="-1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</a:t>
                      </a:r>
                      <a:r>
                        <a:rPr lang="ko-KR" altLang="en-US" sz="1200" b="1" kern="0" spc="-1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월</a:t>
                      </a:r>
                    </a:p>
                  </a:txBody>
                  <a:tcPr marL="61788" marR="61788" marT="17083" marB="17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</a:pPr>
                      <a:r>
                        <a:rPr lang="en-US" altLang="ko-KR" sz="1200" b="1" kern="0" spc="-1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</a:t>
                      </a:r>
                      <a:r>
                        <a:rPr lang="ko-KR" altLang="en-US" sz="1200" b="1" kern="0" spc="-1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월</a:t>
                      </a:r>
                    </a:p>
                  </a:txBody>
                  <a:tcPr marL="61788" marR="61788" marT="17083" marB="17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2088293"/>
                  </a:ext>
                </a:extLst>
              </a:tr>
              <a:tr h="369115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</a:pPr>
                      <a:r>
                        <a:rPr lang="ko-KR" altLang="en-US" sz="1200" b="1" kern="0" spc="-1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상품</a:t>
                      </a:r>
                      <a:r>
                        <a:rPr lang="en-US" altLang="ko-KR" sz="1200" b="1" kern="0" spc="-1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‧</a:t>
                      </a:r>
                      <a:r>
                        <a:rPr lang="ko-KR" altLang="en-US" sz="1200" b="1" kern="0" spc="-1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서비스 개발</a:t>
                      </a:r>
                    </a:p>
                  </a:txBody>
                  <a:tcPr marL="61788" marR="61788" marT="17083" marB="17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</a:pPr>
                      <a:r>
                        <a:rPr lang="ko-KR" altLang="en-US" sz="1200" b="1" kern="0" spc="-15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신제품 촬영 및 상세페이지 제작</a:t>
                      </a:r>
                    </a:p>
                  </a:txBody>
                  <a:tcPr marL="61788" marR="61788" marT="17083" marB="17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</a:pPr>
                      <a:r>
                        <a:rPr lang="ko-KR" altLang="en-US" sz="1200" b="1" kern="0" spc="-15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촬영 </a:t>
                      </a:r>
                      <a:r>
                        <a:rPr lang="en-US" altLang="ko-KR" sz="1200" b="1" kern="0" spc="-15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1200" b="1" kern="0" spc="-15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</a:t>
                      </a:r>
                    </a:p>
                  </a:txBody>
                  <a:tcPr marL="61788" marR="61788" marT="17083" marB="17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</a:pPr>
                      <a:endParaRPr lang="ko-KR" altLang="en-US" sz="1200" b="1" kern="0" spc="-150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788" marR="61788" marT="17083" marB="17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</a:pPr>
                      <a:r>
                        <a:rPr lang="ko-KR" altLang="en-US" sz="1200" b="1" kern="0" spc="-15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제작 용역</a:t>
                      </a:r>
                    </a:p>
                  </a:txBody>
                  <a:tcPr marL="61788" marR="61788" marT="17083" marB="17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</a:pPr>
                      <a:endParaRPr lang="ko-KR" altLang="en-US" sz="1200" b="1" kern="0" spc="-150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788" marR="61788" marT="17083" marB="17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</a:pPr>
                      <a:endParaRPr lang="ko-KR" altLang="en-US" sz="1200" b="1" kern="0" spc="-150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788" marR="61788" marT="17083" marB="17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4158162"/>
                  </a:ext>
                </a:extLst>
              </a:tr>
              <a:tr h="369115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</a:pP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61788" marR="61788" marT="17083" marB="17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</a:pPr>
                      <a:endParaRPr lang="ko-KR" altLang="en-US" sz="1200" b="1" kern="0" spc="-150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788" marR="61788" marT="17083" marB="17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</a:pPr>
                      <a:endParaRPr lang="ko-KR" altLang="en-US" sz="1200" b="1" kern="0" spc="-150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788" marR="61788" marT="17083" marB="17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</a:pPr>
                      <a:endParaRPr lang="ko-KR" altLang="en-US" sz="1200" b="1" kern="0" spc="-150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788" marR="61788" marT="17083" marB="17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</a:pPr>
                      <a:endParaRPr lang="ko-KR" altLang="en-US" sz="1200" b="1" kern="0" spc="-150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788" marR="61788" marT="17083" marB="17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</a:pPr>
                      <a:endParaRPr lang="ko-KR" altLang="en-US" sz="1200" b="1" kern="0" spc="-150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788" marR="61788" marT="17083" marB="17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</a:pPr>
                      <a:endParaRPr lang="ko-KR" altLang="en-US" sz="1200" b="1" kern="0" spc="-150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788" marR="61788" marT="17083" marB="17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4409152"/>
                  </a:ext>
                </a:extLst>
              </a:tr>
              <a:tr h="369115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</a:pPr>
                      <a:r>
                        <a:rPr lang="ko-KR" altLang="en-US" sz="1200" b="1" kern="0" spc="-1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홍보</a:t>
                      </a:r>
                      <a:r>
                        <a:rPr lang="en-US" altLang="ko-KR" sz="1200" b="1" kern="0" spc="-1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‧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</a:pPr>
                      <a:r>
                        <a:rPr lang="ko-KR" altLang="en-US" sz="1200" b="1" kern="0" spc="-1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판로</a:t>
                      </a:r>
                      <a:r>
                        <a:rPr lang="en-US" altLang="ko-KR" sz="1200" b="1" kern="0" spc="-1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200" b="1" kern="0" spc="-1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개척</a:t>
                      </a:r>
                    </a:p>
                  </a:txBody>
                  <a:tcPr marL="61788" marR="61788" marT="17083" marB="17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</a:pPr>
                      <a:r>
                        <a:rPr lang="ko-KR" altLang="en-US" sz="1200" b="1" kern="0" spc="-15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해외향 숏츠 제작</a:t>
                      </a:r>
                    </a:p>
                  </a:txBody>
                  <a:tcPr marL="61788" marR="61788" marT="17083" marB="17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</a:pPr>
                      <a:r>
                        <a:rPr lang="ko-KR" altLang="en-US" sz="1200" b="1" kern="0" spc="-15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시장조사</a:t>
                      </a:r>
                    </a:p>
                  </a:txBody>
                  <a:tcPr marL="61788" marR="61788" marT="17083" marB="17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</a:pPr>
                      <a:endParaRPr lang="ko-KR" altLang="en-US" sz="1200" b="1" kern="0" spc="-150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788" marR="61788" marT="17083" marB="17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</a:pPr>
                      <a:r>
                        <a:rPr lang="ko-KR" altLang="en-US" sz="1200" b="1" kern="0" spc="-15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영상 편집</a:t>
                      </a:r>
                    </a:p>
                  </a:txBody>
                  <a:tcPr marL="61788" marR="61788" marT="17083" marB="17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</a:pPr>
                      <a:r>
                        <a:rPr lang="en-US" altLang="ko-KR" sz="1200" b="1" kern="0" spc="-30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A/B  </a:t>
                      </a:r>
                      <a:r>
                        <a:rPr lang="ko-KR" altLang="en-US" sz="1200" b="1" kern="0" spc="-30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테스트</a:t>
                      </a:r>
                    </a:p>
                  </a:txBody>
                  <a:tcPr marL="61788" marR="61788" marT="17083" marB="17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</a:pPr>
                      <a:r>
                        <a:rPr lang="ko-KR" altLang="en-US" sz="1200" b="1" kern="0" spc="-15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지표 분석</a:t>
                      </a:r>
                    </a:p>
                  </a:txBody>
                  <a:tcPr marL="61788" marR="61788" marT="17083" marB="17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7264196"/>
                  </a:ext>
                </a:extLst>
              </a:tr>
              <a:tr h="369115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</a:pPr>
                      <a:endParaRPr lang="ko-KR" altLang="en-US" sz="1400" b="0" kern="0" spc="-150" dirty="0">
                        <a:solidFill>
                          <a:schemeClr val="tx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61788" marR="61788" marT="17083" marB="17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</a:pPr>
                      <a:r>
                        <a:rPr lang="ko-KR" altLang="en-US" sz="1200" b="1" kern="0" spc="-15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국내 </a:t>
                      </a:r>
                      <a:r>
                        <a:rPr lang="en-US" altLang="ko-KR" sz="1200" b="1" kern="0" spc="-15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00</a:t>
                      </a:r>
                      <a:r>
                        <a:rPr lang="ko-KR" altLang="en-US" sz="1200" b="1" kern="0" spc="-15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박람회 참가</a:t>
                      </a:r>
                    </a:p>
                  </a:txBody>
                  <a:tcPr marL="61788" marR="61788" marT="17083" marB="17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</a:pPr>
                      <a:endParaRPr lang="ko-KR" altLang="en-US" sz="1200" b="1" kern="0" spc="-150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788" marR="61788" marT="17083" marB="17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</a:pPr>
                      <a:r>
                        <a:rPr lang="ko-KR" altLang="en-US" sz="1200" b="1" kern="0" spc="-15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지원</a:t>
                      </a:r>
                    </a:p>
                  </a:txBody>
                  <a:tcPr marL="61788" marR="61788" marT="17083" marB="17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</a:pPr>
                      <a:r>
                        <a:rPr lang="ko-KR" altLang="en-US" sz="1200" b="1" kern="0" spc="-15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선정</a:t>
                      </a:r>
                    </a:p>
                  </a:txBody>
                  <a:tcPr marL="61788" marR="61788" marT="17083" marB="17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</a:pPr>
                      <a:r>
                        <a:rPr lang="ko-KR" altLang="en-US" sz="1200" b="1" kern="0" spc="-30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참가</a:t>
                      </a:r>
                    </a:p>
                  </a:txBody>
                  <a:tcPr marL="61788" marR="61788" marT="17083" marB="17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</a:pPr>
                      <a:endParaRPr lang="ko-KR" altLang="en-US" sz="1200" b="1" kern="0" spc="-150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788" marR="61788" marT="17083" marB="17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6409900"/>
                  </a:ext>
                </a:extLst>
              </a:tr>
              <a:tr h="369115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</a:pPr>
                      <a:r>
                        <a:rPr lang="ko-KR" altLang="en-US" sz="1200" b="1" kern="0" spc="-1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조직 구성</a:t>
                      </a:r>
                    </a:p>
                  </a:txBody>
                  <a:tcPr marL="61788" marR="61788" marT="17083" marB="17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</a:pPr>
                      <a:r>
                        <a:rPr lang="ko-KR" altLang="en-US" sz="1200" b="1" kern="0" spc="-15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개발자 </a:t>
                      </a:r>
                      <a:r>
                        <a:rPr lang="en-US" altLang="ko-KR" sz="1200" b="1" kern="0" spc="-15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00</a:t>
                      </a:r>
                      <a:r>
                        <a:rPr lang="ko-KR" altLang="en-US" sz="1200" b="1" kern="0" spc="-15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 채용</a:t>
                      </a:r>
                    </a:p>
                  </a:txBody>
                  <a:tcPr marL="61788" marR="61788" marT="17083" marB="17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</a:pPr>
                      <a:r>
                        <a:rPr lang="ko-KR" altLang="en-US" sz="1200" b="1" kern="0" spc="-15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구인</a:t>
                      </a:r>
                    </a:p>
                  </a:txBody>
                  <a:tcPr marL="61788" marR="61788" marT="17083" marB="17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</a:pPr>
                      <a:endParaRPr lang="ko-KR" altLang="en-US" sz="1200" b="1" kern="0" spc="-150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788" marR="61788" marT="17083" marB="17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</a:pPr>
                      <a:r>
                        <a:rPr lang="ko-KR" altLang="en-US" sz="1200" b="1" kern="0" spc="-15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인턴쉽</a:t>
                      </a:r>
                    </a:p>
                  </a:txBody>
                  <a:tcPr marL="61788" marR="61788" marT="17083" marB="17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</a:pPr>
                      <a:endParaRPr lang="ko-KR" altLang="en-US" sz="1400" b="0" kern="0" spc="-150" dirty="0">
                        <a:solidFill>
                          <a:srgbClr val="FF0000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61788" marR="61788" marT="17083" marB="17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</a:pPr>
                      <a:r>
                        <a:rPr lang="ko-KR" altLang="en-US" sz="1200" b="1" kern="0" spc="-15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전환검토</a:t>
                      </a:r>
                    </a:p>
                  </a:txBody>
                  <a:tcPr marL="61788" marR="61788" marT="17083" marB="17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8338223"/>
                  </a:ext>
                </a:extLst>
              </a:tr>
              <a:tr h="369115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</a:pPr>
                      <a:endParaRPr lang="ko-KR" altLang="en-US" sz="1400" b="0" kern="0" spc="-150" dirty="0">
                        <a:solidFill>
                          <a:schemeClr val="tx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61788" marR="61788" marT="17083" marB="17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</a:pPr>
                      <a:endParaRPr lang="ko-KR" altLang="en-US" sz="1200" b="1" kern="0" spc="-150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788" marR="61788" marT="17083" marB="17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</a:pPr>
                      <a:endParaRPr lang="ko-KR" altLang="en-US" sz="1200" b="1" kern="0" spc="-150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788" marR="61788" marT="17083" marB="17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</a:pPr>
                      <a:endParaRPr lang="ko-KR" altLang="en-US" sz="1200" b="1" kern="0" spc="-150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788" marR="61788" marT="17083" marB="17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</a:pPr>
                      <a:endParaRPr lang="ko-KR" altLang="en-US" sz="1200" b="1" kern="0" spc="-150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788" marR="61788" marT="17083" marB="17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</a:pPr>
                      <a:endParaRPr lang="ko-KR" altLang="en-US" sz="1200" b="1" kern="0" spc="-150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788" marR="61788" marT="17083" marB="17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</a:pPr>
                      <a:endParaRPr lang="ko-KR" altLang="en-US" sz="1200" b="1" kern="0" spc="-150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788" marR="61788" marT="17083" marB="17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5872621"/>
                  </a:ext>
                </a:extLst>
              </a:tr>
              <a:tr h="62530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</a:pPr>
                      <a:r>
                        <a:rPr lang="ko-KR" altLang="en-US" sz="1200" b="1" kern="0" spc="-15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업종 또는 종목 추가필수）</a:t>
                      </a:r>
                    </a:p>
                  </a:txBody>
                  <a:tcPr marL="61788" marR="61788" marT="17083" marB="17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</a:pPr>
                      <a:endParaRPr lang="ko-KR" altLang="en-US" sz="1200" b="1" kern="0" spc="-150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788" marR="61788" marT="17083" marB="17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</a:pPr>
                      <a:endParaRPr lang="ko-KR" altLang="en-US" sz="1200" b="1" kern="0" spc="-150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788" marR="61788" marT="17083" marB="17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</a:pPr>
                      <a:endParaRPr lang="ko-KR" altLang="en-US" sz="1200" b="1" kern="0" spc="-150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788" marR="61788" marT="17083" marB="17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</a:pPr>
                      <a:endParaRPr lang="ko-KR" altLang="en-US" sz="1200" b="1" kern="0" spc="-150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788" marR="61788" marT="17083" marB="17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</a:pPr>
                      <a:endParaRPr lang="ko-KR" altLang="en-US" sz="1200" b="1" kern="0" spc="-150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788" marR="61788" marT="17083" marB="17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</a:pPr>
                      <a:endParaRPr lang="ko-KR" altLang="en-US" sz="1200" b="1" kern="0" spc="-150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1788" marR="61788" marT="17083" marB="17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9609099"/>
                  </a:ext>
                </a:extLst>
              </a:tr>
              <a:tr h="369115">
                <a:tc gridSpan="2">
                  <a:txBody>
                    <a:bodyPr/>
                    <a:lstStyle/>
                    <a:p>
                      <a:pPr marL="215900" marR="0" indent="-215900" algn="ctr" fontAlgn="base" latinLnBrk="0">
                        <a:lnSpc>
                          <a:spcPct val="160000"/>
                        </a:lnSpc>
                      </a:pPr>
                      <a:r>
                        <a:rPr lang="ko-KR" altLang="en-US" sz="1200" b="1" kern="0" spc="-1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협약기간 내 목표</a:t>
                      </a:r>
                    </a:p>
                  </a:txBody>
                  <a:tcPr marL="61788" marR="61788" marT="17083" marB="17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</a:pPr>
                      <a:r>
                        <a:rPr lang="ko-KR" altLang="en-US" sz="1200" b="1" i="0" kern="0" spc="-15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상품서비스 출시</a:t>
                      </a:r>
                      <a:r>
                        <a:rPr lang="en-US" altLang="ko-KR" sz="1200" b="1" i="0" kern="0" spc="-15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(00</a:t>
                      </a:r>
                      <a:r>
                        <a:rPr lang="ko-KR" altLang="en-US" sz="1200" b="1" i="0" kern="0" spc="-15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</a:t>
                      </a:r>
                      <a:r>
                        <a:rPr lang="en-US" altLang="ko-KR" sz="1200" b="1" i="0" kern="0" spc="-15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), </a:t>
                      </a:r>
                      <a:r>
                        <a:rPr lang="ko-KR" altLang="en-US" sz="1200" b="1" i="0" kern="0" spc="-15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아이템 검증</a:t>
                      </a:r>
                      <a:r>
                        <a:rPr lang="en-US" altLang="ko-KR" sz="1200" b="1" i="0" kern="0" spc="-15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(00</a:t>
                      </a:r>
                      <a:r>
                        <a:rPr lang="ko-KR" altLang="en-US" sz="1200" b="1" i="0" kern="0" spc="-15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</a:t>
                      </a:r>
                      <a:r>
                        <a:rPr lang="en-US" altLang="ko-KR" sz="1200" b="1" i="0" kern="0" spc="-15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), </a:t>
                      </a:r>
                      <a:r>
                        <a:rPr lang="ko-KR" altLang="en-US" sz="1200" b="1" i="0" kern="0" spc="-15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고객 확보</a:t>
                      </a:r>
                      <a:r>
                        <a:rPr lang="en-US" altLang="ko-KR" sz="1200" b="1" i="0" kern="0" spc="-15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(00</a:t>
                      </a:r>
                      <a:r>
                        <a:rPr lang="ko-KR" altLang="en-US" sz="1200" b="1" i="0" kern="0" spc="-15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명</a:t>
                      </a:r>
                      <a:r>
                        <a:rPr lang="en-US" altLang="ko-KR" sz="1200" b="1" i="0" kern="0" spc="-15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 </a:t>
                      </a:r>
                      <a:r>
                        <a:rPr lang="ko-KR" altLang="en-US" sz="1200" b="1" i="0" kern="0" spc="-15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</a:t>
                      </a:r>
                    </a:p>
                  </a:txBody>
                  <a:tcPr marL="61788" marR="61788" marT="17083" marB="170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27268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79396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2A1FEC-5739-6E69-5717-1640EA4866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F31D382-D910-8FDA-4E40-A7CB6BFDEF68}"/>
              </a:ext>
            </a:extLst>
          </p:cNvPr>
          <p:cNvSpPr txBox="1"/>
          <p:nvPr/>
        </p:nvSpPr>
        <p:spPr>
          <a:xfrm>
            <a:off x="1228403" y="1526258"/>
            <a:ext cx="8525198" cy="6970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just" defTabSz="457200" rtl="0" eaLnBrk="1" fontAlgn="base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2-4. 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사업의 수익성 및 성장성 전망 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지난 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년간 실적 및 향후 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년간 예상 성과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매출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수익 등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기재</a:t>
            </a:r>
            <a:endParaRPr lang="en-US" altLang="ko-KR" sz="1400" b="1" kern="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685800" lvl="1" indent="-228600" algn="just" fontAlgn="base" latinLnBrk="1">
              <a:lnSpc>
                <a:spcPct val="150000"/>
              </a:lnSpc>
              <a:defRPr/>
            </a:pPr>
            <a:r>
              <a: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○ 사업을 지속운영 가능하고 수익 창출 가능한 현실적인 실행계획 제시</a:t>
            </a:r>
            <a:endParaRPr lang="en-US" altLang="ko-KR" sz="1400" b="1" kern="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A1ED489-7A0F-570C-BBEF-472FC7A64FC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19200" y="598750"/>
            <a:ext cx="32430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742950" latinLnBrk="1">
              <a:spcAft>
                <a:spcPts val="244"/>
              </a:spcAft>
              <a:defRPr/>
            </a:pP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02.</a:t>
            </a:r>
            <a:endParaRPr lang="ko-KR" altLang="en-US" sz="2000" b="1" dirty="0">
              <a:latin typeface="맑은 고딕" panose="020B0503020000020004" pitchFamily="50" charset="-127"/>
              <a:ea typeface="맑은 고딕" panose="020B0503020000020004" pitchFamily="50" charset="-127"/>
              <a:cs typeface="Pretendard Black" panose="02000A03000000020004" pitchFamily="2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715B370-4F0D-468C-479A-30428DAD350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51599" y="598750"/>
            <a:ext cx="392743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742950" latinLnBrk="1">
              <a:spcAft>
                <a:spcPts val="244"/>
              </a:spcAft>
              <a:defRPr/>
            </a:pP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사업전략</a:t>
            </a:r>
          </a:p>
        </p:txBody>
      </p:sp>
      <p:sp>
        <p:nvSpPr>
          <p:cNvPr id="17" name="사각형: 둥근 모서리 12">
            <a:extLst>
              <a:ext uri="{FF2B5EF4-FFF2-40B4-BE49-F238E27FC236}">
                <a16:creationId xmlns:a16="http://schemas.microsoft.com/office/drawing/2014/main" id="{1103E0F0-E609-04A0-740E-9293D19B1A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44909" y="1050498"/>
            <a:ext cx="5400000" cy="41234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defTabSz="742950" latinLnBrk="1">
              <a:defRPr/>
            </a:pPr>
            <a:r>
              <a:rPr lang="en-US" altLang="ko-KR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 2-4. </a:t>
            </a:r>
            <a:r>
              <a:rPr lang="ko-KR" altLang="en-US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사업의 수익성 및 성장성 전망</a:t>
            </a:r>
          </a:p>
        </p:txBody>
      </p:sp>
    </p:spTree>
    <p:extLst>
      <p:ext uri="{BB962C8B-B14F-4D97-AF65-F5344CB8AC3E}">
        <p14:creationId xmlns:p14="http://schemas.microsoft.com/office/powerpoint/2010/main" val="3503758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D8F353-69A0-BBB7-1F63-8A24B9B3D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그룹 23">
            <a:extLst>
              <a:ext uri="{FF2B5EF4-FFF2-40B4-BE49-F238E27FC236}">
                <a16:creationId xmlns:a16="http://schemas.microsoft.com/office/drawing/2014/main" id="{98A5B761-97DF-0854-DBAF-4E2669F8F937}"/>
              </a:ext>
            </a:extLst>
          </p:cNvPr>
          <p:cNvGrpSpPr/>
          <p:nvPr/>
        </p:nvGrpSpPr>
        <p:grpSpPr>
          <a:xfrm>
            <a:off x="8642231" y="118686"/>
            <a:ext cx="535107" cy="185921"/>
            <a:chOff x="10399341" y="124622"/>
            <a:chExt cx="861590" cy="299357"/>
          </a:xfrm>
        </p:grpSpPr>
        <p:pic>
          <p:nvPicPr>
            <p:cNvPr id="25" name="그래픽 83">
              <a:extLst>
                <a:ext uri="{FF2B5EF4-FFF2-40B4-BE49-F238E27FC236}">
                  <a16:creationId xmlns:a16="http://schemas.microsoft.com/office/drawing/2014/main" id="{70D0A1AA-CB6D-52D3-3312-3850EBDC69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r="49942"/>
            <a:stretch/>
          </p:blipFill>
          <p:spPr>
            <a:xfrm>
              <a:off x="10399341" y="124622"/>
              <a:ext cx="302431" cy="299357"/>
            </a:xfrm>
            <a:prstGeom prst="rect">
              <a:avLst/>
            </a:prstGeom>
          </p:spPr>
        </p:pic>
        <p:pic>
          <p:nvPicPr>
            <p:cNvPr id="26" name="그래픽 84">
              <a:extLst>
                <a:ext uri="{FF2B5EF4-FFF2-40B4-BE49-F238E27FC236}">
                  <a16:creationId xmlns:a16="http://schemas.microsoft.com/office/drawing/2014/main" id="{1C7F22D2-9AF4-6613-636C-DBB79AB7DDA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733879" y="165616"/>
              <a:ext cx="527052" cy="217370"/>
            </a:xfrm>
            <a:prstGeom prst="rect">
              <a:avLst/>
            </a:prstGeom>
          </p:spPr>
        </p:pic>
      </p:grpSp>
      <p:sp>
        <p:nvSpPr>
          <p:cNvPr id="14" name="Rectangle 2">
            <a:extLst>
              <a:ext uri="{FF2B5EF4-FFF2-40B4-BE49-F238E27FC236}">
                <a16:creationId xmlns:a16="http://schemas.microsoft.com/office/drawing/2014/main" id="{2262DD2E-C18F-936B-1960-69128503FF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973" y="3614557"/>
            <a:ext cx="14194201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431F24A-B2B5-4AB7-C49A-111421A13F0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19200" y="598750"/>
            <a:ext cx="32430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742950" latinLnBrk="1">
              <a:spcAft>
                <a:spcPts val="244"/>
              </a:spcAft>
              <a:defRPr/>
            </a:pP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03.</a:t>
            </a:r>
            <a:endParaRPr lang="ko-KR" altLang="en-US" sz="2000" b="1" dirty="0">
              <a:latin typeface="맑은 고딕" panose="020B0503020000020004" pitchFamily="50" charset="-127"/>
              <a:ea typeface="맑은 고딕" panose="020B0503020000020004" pitchFamily="50" charset="-127"/>
              <a:cs typeface="Pretendard Black" panose="02000A03000000020004" pitchFamily="2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35DA9AA-DE98-2AAA-4AFB-959BA6AA1EF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51599" y="598750"/>
            <a:ext cx="392743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742950" latinLnBrk="1">
              <a:spcAft>
                <a:spcPts val="244"/>
              </a:spcAft>
              <a:defRPr/>
            </a:pP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관광산업 파급효과 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(3P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이내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)</a:t>
            </a:r>
            <a:endParaRPr lang="ko-KR" altLang="en-US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Pretendard Black" panose="02000A03000000020004" pitchFamily="2" charset="-127"/>
            </a:endParaRPr>
          </a:p>
        </p:txBody>
      </p:sp>
      <p:sp>
        <p:nvSpPr>
          <p:cNvPr id="19" name="사각형: 둥근 모서리 12">
            <a:extLst>
              <a:ext uri="{FF2B5EF4-FFF2-40B4-BE49-F238E27FC236}">
                <a16:creationId xmlns:a16="http://schemas.microsoft.com/office/drawing/2014/main" id="{11E76D17-4943-414D-3E23-C714D0413E5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44909" y="1050498"/>
            <a:ext cx="5400000" cy="41234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defTabSz="742950" latinLnBrk="1">
              <a:defRPr/>
            </a:pPr>
            <a:r>
              <a:rPr lang="en-US" altLang="ko-KR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 3-1. </a:t>
            </a:r>
            <a:r>
              <a:rPr lang="ko-KR" altLang="en-US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관광산업과의 연관성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1D98244-2B75-5FE5-D11E-E278ED28C0F5}"/>
              </a:ext>
            </a:extLst>
          </p:cNvPr>
          <p:cNvSpPr txBox="1"/>
          <p:nvPr/>
        </p:nvSpPr>
        <p:spPr>
          <a:xfrm>
            <a:off x="1311966" y="1606815"/>
            <a:ext cx="8051110" cy="6970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just" defTabSz="457200" rtl="0" eaLnBrk="1" fontAlgn="base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3-1. 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관광산업과의 연관성</a:t>
            </a:r>
            <a:endParaRPr lang="en-US" altLang="ko-KR" sz="1400" b="1" kern="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685800" lvl="1" indent="-228600" algn="just" fontAlgn="base" latinLnBrk="1">
              <a:lnSpc>
                <a:spcPct val="150000"/>
              </a:lnSpc>
              <a:defRPr/>
            </a:pP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○ 사업 아이템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관광산업 간의 연관성에 대해 기술</a:t>
            </a:r>
            <a:endParaRPr lang="en-US" altLang="ko-KR" sz="1400" b="1" kern="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857658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D8F353-69A0-BBB7-1F63-8A24B9B3D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그룹 23">
            <a:extLst>
              <a:ext uri="{FF2B5EF4-FFF2-40B4-BE49-F238E27FC236}">
                <a16:creationId xmlns:a16="http://schemas.microsoft.com/office/drawing/2014/main" id="{98A5B761-97DF-0854-DBAF-4E2669F8F937}"/>
              </a:ext>
            </a:extLst>
          </p:cNvPr>
          <p:cNvGrpSpPr/>
          <p:nvPr/>
        </p:nvGrpSpPr>
        <p:grpSpPr>
          <a:xfrm>
            <a:off x="8642231" y="118686"/>
            <a:ext cx="535107" cy="185921"/>
            <a:chOff x="10399341" y="124622"/>
            <a:chExt cx="861590" cy="299357"/>
          </a:xfrm>
        </p:grpSpPr>
        <p:pic>
          <p:nvPicPr>
            <p:cNvPr id="25" name="그래픽 83">
              <a:extLst>
                <a:ext uri="{FF2B5EF4-FFF2-40B4-BE49-F238E27FC236}">
                  <a16:creationId xmlns:a16="http://schemas.microsoft.com/office/drawing/2014/main" id="{70D0A1AA-CB6D-52D3-3312-3850EBDC69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r="49942"/>
            <a:stretch/>
          </p:blipFill>
          <p:spPr>
            <a:xfrm>
              <a:off x="10399341" y="124622"/>
              <a:ext cx="302431" cy="299357"/>
            </a:xfrm>
            <a:prstGeom prst="rect">
              <a:avLst/>
            </a:prstGeom>
          </p:spPr>
        </p:pic>
        <p:pic>
          <p:nvPicPr>
            <p:cNvPr id="26" name="그래픽 84">
              <a:extLst>
                <a:ext uri="{FF2B5EF4-FFF2-40B4-BE49-F238E27FC236}">
                  <a16:creationId xmlns:a16="http://schemas.microsoft.com/office/drawing/2014/main" id="{1C7F22D2-9AF4-6613-636C-DBB79AB7DDA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733879" y="165616"/>
              <a:ext cx="527052" cy="217370"/>
            </a:xfrm>
            <a:prstGeom prst="rect">
              <a:avLst/>
            </a:prstGeom>
          </p:spPr>
        </p:pic>
      </p:grpSp>
      <p:sp>
        <p:nvSpPr>
          <p:cNvPr id="14" name="Rectangle 2">
            <a:extLst>
              <a:ext uri="{FF2B5EF4-FFF2-40B4-BE49-F238E27FC236}">
                <a16:creationId xmlns:a16="http://schemas.microsoft.com/office/drawing/2014/main" id="{2262DD2E-C18F-936B-1960-69128503FF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973" y="3614557"/>
            <a:ext cx="14194201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431F24A-B2B5-4AB7-C49A-111421A13F0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19200" y="598750"/>
            <a:ext cx="32430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742950" latinLnBrk="1">
              <a:spcAft>
                <a:spcPts val="244"/>
              </a:spcAft>
              <a:defRPr/>
            </a:pP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03.</a:t>
            </a:r>
            <a:endParaRPr lang="ko-KR" altLang="en-US" sz="2000" b="1" dirty="0">
              <a:latin typeface="맑은 고딕" panose="020B0503020000020004" pitchFamily="50" charset="-127"/>
              <a:ea typeface="맑은 고딕" panose="020B0503020000020004" pitchFamily="50" charset="-127"/>
              <a:cs typeface="Pretendard Black" panose="02000A03000000020004" pitchFamily="2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35DA9AA-DE98-2AAA-4AFB-959BA6AA1EF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51599" y="598750"/>
            <a:ext cx="392743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742950" latinLnBrk="1">
              <a:spcAft>
                <a:spcPts val="244"/>
              </a:spcAft>
              <a:defRPr/>
            </a:pP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관광산업 파급효과</a:t>
            </a:r>
            <a:endParaRPr lang="ko-KR" altLang="en-US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Pretendard Black" panose="02000A03000000020004" pitchFamily="2" charset="-127"/>
            </a:endParaRPr>
          </a:p>
        </p:txBody>
      </p:sp>
      <p:sp>
        <p:nvSpPr>
          <p:cNvPr id="19" name="사각형: 둥근 모서리 12">
            <a:extLst>
              <a:ext uri="{FF2B5EF4-FFF2-40B4-BE49-F238E27FC236}">
                <a16:creationId xmlns:a16="http://schemas.microsoft.com/office/drawing/2014/main" id="{11E76D17-4943-414D-3E23-C714D0413E5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44909" y="1050498"/>
            <a:ext cx="5400000" cy="41234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defTabSz="742950" latinLnBrk="1">
              <a:defRPr/>
            </a:pPr>
            <a:r>
              <a:rPr lang="en-US" altLang="ko-KR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 3-2. </a:t>
            </a:r>
            <a:r>
              <a:rPr lang="ko-KR" altLang="en-US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관광산업 확장 가능성 및 기대효과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6A50F88-1CC5-44EF-A44A-C52BCF70563D}"/>
              </a:ext>
            </a:extLst>
          </p:cNvPr>
          <p:cNvSpPr txBox="1"/>
          <p:nvPr/>
        </p:nvSpPr>
        <p:spPr>
          <a:xfrm>
            <a:off x="644909" y="1606815"/>
            <a:ext cx="8841991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just" defTabSz="457200" rtl="0" eaLnBrk="1" fontAlgn="base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3-2. 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관광산업 확장 가능성 및 기대효과 </a:t>
            </a:r>
            <a:endParaRPr lang="en-US" altLang="ko-KR" sz="1400" b="1" kern="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685800" lvl="1" indent="-228600" algn="just" fontAlgn="base" latinLnBrk="1">
              <a:lnSpc>
                <a:spcPct val="150000"/>
              </a:lnSpc>
              <a:defRPr/>
            </a:pP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○ 관광산업 확장에 기여할 수 있는 방안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새로운 관광 시장 창출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협력 가능성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대표 사례 공유 등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기술</a:t>
            </a:r>
            <a:endParaRPr lang="en-US" altLang="ko-KR" sz="1400" b="1" kern="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685800" lvl="1" indent="-228600" algn="just" fontAlgn="base" latinLnBrk="1">
              <a:lnSpc>
                <a:spcPct val="150000"/>
              </a:lnSpc>
              <a:defRPr/>
            </a:pP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○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관광 산업 및 지역 경제에 미치는 긍정적인 영향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일자리 창출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지역 상권 활성화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지역 홍보 등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설명</a:t>
            </a:r>
          </a:p>
        </p:txBody>
      </p:sp>
    </p:spTree>
    <p:extLst>
      <p:ext uri="{BB962C8B-B14F-4D97-AF65-F5344CB8AC3E}">
        <p14:creationId xmlns:p14="http://schemas.microsoft.com/office/powerpoint/2010/main" val="33512811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D8F353-69A0-BBB7-1F63-8A24B9B3D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그룹 23">
            <a:extLst>
              <a:ext uri="{FF2B5EF4-FFF2-40B4-BE49-F238E27FC236}">
                <a16:creationId xmlns:a16="http://schemas.microsoft.com/office/drawing/2014/main" id="{98A5B761-97DF-0854-DBAF-4E2669F8F937}"/>
              </a:ext>
            </a:extLst>
          </p:cNvPr>
          <p:cNvGrpSpPr/>
          <p:nvPr/>
        </p:nvGrpSpPr>
        <p:grpSpPr>
          <a:xfrm>
            <a:off x="8642231" y="118686"/>
            <a:ext cx="535107" cy="185921"/>
            <a:chOff x="10399341" y="124622"/>
            <a:chExt cx="861590" cy="299357"/>
          </a:xfrm>
        </p:grpSpPr>
        <p:pic>
          <p:nvPicPr>
            <p:cNvPr id="25" name="그래픽 83">
              <a:extLst>
                <a:ext uri="{FF2B5EF4-FFF2-40B4-BE49-F238E27FC236}">
                  <a16:creationId xmlns:a16="http://schemas.microsoft.com/office/drawing/2014/main" id="{70D0A1AA-CB6D-52D3-3312-3850EBDC69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r="49942"/>
            <a:stretch/>
          </p:blipFill>
          <p:spPr>
            <a:xfrm>
              <a:off x="10399341" y="124622"/>
              <a:ext cx="302431" cy="299357"/>
            </a:xfrm>
            <a:prstGeom prst="rect">
              <a:avLst/>
            </a:prstGeom>
          </p:spPr>
        </p:pic>
        <p:pic>
          <p:nvPicPr>
            <p:cNvPr id="26" name="그래픽 84">
              <a:extLst>
                <a:ext uri="{FF2B5EF4-FFF2-40B4-BE49-F238E27FC236}">
                  <a16:creationId xmlns:a16="http://schemas.microsoft.com/office/drawing/2014/main" id="{1C7F22D2-9AF4-6613-636C-DBB79AB7DDA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733879" y="165616"/>
              <a:ext cx="527052" cy="217370"/>
            </a:xfrm>
            <a:prstGeom prst="rect">
              <a:avLst/>
            </a:prstGeom>
          </p:spPr>
        </p:pic>
      </p:grpSp>
      <p:sp>
        <p:nvSpPr>
          <p:cNvPr id="14" name="Rectangle 2">
            <a:extLst>
              <a:ext uri="{FF2B5EF4-FFF2-40B4-BE49-F238E27FC236}">
                <a16:creationId xmlns:a16="http://schemas.microsoft.com/office/drawing/2014/main" id="{2262DD2E-C18F-936B-1960-69128503FF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973" y="3614557"/>
            <a:ext cx="14194201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431F24A-B2B5-4AB7-C49A-111421A13F0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19200" y="598750"/>
            <a:ext cx="32430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742950" latinLnBrk="1">
              <a:spcAft>
                <a:spcPts val="244"/>
              </a:spcAft>
              <a:defRPr/>
            </a:pP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03.</a:t>
            </a:r>
            <a:endParaRPr lang="ko-KR" altLang="en-US" sz="2000" b="1" dirty="0">
              <a:latin typeface="맑은 고딕" panose="020B0503020000020004" pitchFamily="50" charset="-127"/>
              <a:ea typeface="맑은 고딕" panose="020B0503020000020004" pitchFamily="50" charset="-127"/>
              <a:cs typeface="Pretendard Black" panose="02000A03000000020004" pitchFamily="2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35DA9AA-DE98-2AAA-4AFB-959BA6AA1EF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51599" y="598750"/>
            <a:ext cx="392743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742950" latinLnBrk="1">
              <a:spcAft>
                <a:spcPts val="244"/>
              </a:spcAft>
              <a:defRPr/>
            </a:pP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관광산업 파급효과</a:t>
            </a:r>
            <a:endParaRPr lang="ko-KR" altLang="en-US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Pretendard Black" panose="02000A03000000020004" pitchFamily="2" charset="-127"/>
            </a:endParaRPr>
          </a:p>
        </p:txBody>
      </p:sp>
      <p:sp>
        <p:nvSpPr>
          <p:cNvPr id="19" name="사각형: 둥근 모서리 12">
            <a:extLst>
              <a:ext uri="{FF2B5EF4-FFF2-40B4-BE49-F238E27FC236}">
                <a16:creationId xmlns:a16="http://schemas.microsoft.com/office/drawing/2014/main" id="{11E76D17-4943-414D-3E23-C714D0413E5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44909" y="1050498"/>
            <a:ext cx="5400000" cy="41234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defTabSz="742950" latinLnBrk="1">
              <a:defRPr/>
            </a:pPr>
            <a:r>
              <a:rPr lang="en-US" altLang="ko-KR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 3-3. </a:t>
            </a:r>
            <a:r>
              <a:rPr lang="ko-KR" altLang="en-US" b="1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관광산업으로서의</a:t>
            </a:r>
            <a:r>
              <a:rPr lang="ko-KR" altLang="en-US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 지속 가능성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1D98244-2B75-5FE5-D11E-E278ED28C0F5}"/>
              </a:ext>
            </a:extLst>
          </p:cNvPr>
          <p:cNvSpPr txBox="1"/>
          <p:nvPr/>
        </p:nvSpPr>
        <p:spPr>
          <a:xfrm>
            <a:off x="1311966" y="1606815"/>
            <a:ext cx="8051110" cy="1020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just" defTabSz="457200" rtl="0" eaLnBrk="1" fontAlgn="base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3-3. 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관광산업과의 연관성 및 지속가능성</a:t>
            </a:r>
            <a:endParaRPr lang="en-US" altLang="ko-KR" sz="1400" b="1" kern="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685800" lvl="1" indent="-228600" algn="just" fontAlgn="base" latinLnBrk="1">
              <a:lnSpc>
                <a:spcPct val="150000"/>
              </a:lnSpc>
              <a:defRPr/>
            </a:pP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○ 관광 산업이 </a:t>
            </a:r>
            <a:r>
              <a:rPr lang="ko-KR" altLang="en-US" sz="1400" b="1" kern="0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지속가능하게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성장할 수 있도록 기여할 수 있는 방안에 대해 기술 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관광객 만족도 제고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관광 비활성화 지역 활성화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관광 업체 성장 기여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관광 인프라 구축 등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400" b="1" kern="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334525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2AC472-FFF5-2A06-21EA-D5B0E1188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그룹 23">
            <a:extLst>
              <a:ext uri="{FF2B5EF4-FFF2-40B4-BE49-F238E27FC236}">
                <a16:creationId xmlns:a16="http://schemas.microsoft.com/office/drawing/2014/main" id="{C0642999-1A36-49A5-05E8-A2BEF8F03401}"/>
              </a:ext>
            </a:extLst>
          </p:cNvPr>
          <p:cNvGrpSpPr/>
          <p:nvPr/>
        </p:nvGrpSpPr>
        <p:grpSpPr>
          <a:xfrm>
            <a:off x="8642231" y="118686"/>
            <a:ext cx="535107" cy="185921"/>
            <a:chOff x="10399341" y="124622"/>
            <a:chExt cx="861590" cy="299357"/>
          </a:xfrm>
        </p:grpSpPr>
        <p:pic>
          <p:nvPicPr>
            <p:cNvPr id="25" name="그래픽 83">
              <a:extLst>
                <a:ext uri="{FF2B5EF4-FFF2-40B4-BE49-F238E27FC236}">
                  <a16:creationId xmlns:a16="http://schemas.microsoft.com/office/drawing/2014/main" id="{35372BBB-0D38-5860-2C9C-C29326917F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r="49942"/>
            <a:stretch/>
          </p:blipFill>
          <p:spPr>
            <a:xfrm>
              <a:off x="10399341" y="124622"/>
              <a:ext cx="302431" cy="299357"/>
            </a:xfrm>
            <a:prstGeom prst="rect">
              <a:avLst/>
            </a:prstGeom>
          </p:spPr>
        </p:pic>
        <p:pic>
          <p:nvPicPr>
            <p:cNvPr id="26" name="그래픽 84">
              <a:extLst>
                <a:ext uri="{FF2B5EF4-FFF2-40B4-BE49-F238E27FC236}">
                  <a16:creationId xmlns:a16="http://schemas.microsoft.com/office/drawing/2014/main" id="{7CB14F66-0F52-EC44-7061-61FF6CBCA4F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733879" y="165616"/>
              <a:ext cx="527052" cy="217370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C1F41C18-217D-5DA7-E9ED-C2F584B5001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19200" y="598750"/>
            <a:ext cx="32430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742950" latinLnBrk="1">
              <a:spcAft>
                <a:spcPts val="244"/>
              </a:spcAft>
              <a:defRPr/>
            </a:pP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04.</a:t>
            </a:r>
            <a:endParaRPr lang="ko-KR" altLang="en-US" sz="2000" b="1" dirty="0">
              <a:latin typeface="맑은 고딕" panose="020B0503020000020004" pitchFamily="50" charset="-127"/>
              <a:ea typeface="맑은 고딕" panose="020B0503020000020004" pitchFamily="50" charset="-127"/>
              <a:cs typeface="Pretendard Black" panose="02000A03000000020004" pitchFamily="2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DDEE0D4-4562-919E-EED5-F4AC1078434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51599" y="598750"/>
            <a:ext cx="392743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742950" latinLnBrk="1">
              <a:spcAft>
                <a:spcPts val="244"/>
              </a:spcAft>
              <a:defRPr/>
            </a:pP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팀 역량 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(2P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이내</a:t>
            </a: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)</a:t>
            </a:r>
            <a:endParaRPr lang="ko-KR" altLang="en-US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Pretendard Black" panose="02000A03000000020004" pitchFamily="2" charset="-127"/>
            </a:endParaRPr>
          </a:p>
        </p:txBody>
      </p:sp>
      <p:sp>
        <p:nvSpPr>
          <p:cNvPr id="19" name="사각형: 둥근 모서리 12">
            <a:extLst>
              <a:ext uri="{FF2B5EF4-FFF2-40B4-BE49-F238E27FC236}">
                <a16:creationId xmlns:a16="http://schemas.microsoft.com/office/drawing/2014/main" id="{309905E8-77DE-D60B-EFD8-A4CA8F3BDF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44909" y="1050498"/>
            <a:ext cx="5400000" cy="41234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defTabSz="742950" latinLnBrk="1">
              <a:defRPr/>
            </a:pPr>
            <a:r>
              <a:rPr lang="en-US" altLang="ko-KR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 4-1. </a:t>
            </a:r>
            <a:r>
              <a:rPr lang="ko-KR" altLang="en-US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사업자의 전문성 및 능력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FC062CF-55D2-64E7-4AA9-7881A058DC27}"/>
              </a:ext>
            </a:extLst>
          </p:cNvPr>
          <p:cNvSpPr txBox="1"/>
          <p:nvPr/>
        </p:nvSpPr>
        <p:spPr>
          <a:xfrm>
            <a:off x="1311966" y="1606815"/>
            <a:ext cx="7622484" cy="16665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just" defTabSz="457200" rtl="0" eaLnBrk="1" fontAlgn="base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4. 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사업자의 전문성 및 능력</a:t>
            </a:r>
            <a:endParaRPr lang="en-US" altLang="ko-KR" sz="1400" b="1" kern="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685800" lvl="1" indent="-228600" algn="just" fontAlgn="base" latinLnBrk="1">
              <a:lnSpc>
                <a:spcPct val="150000"/>
              </a:lnSpc>
              <a:defRPr/>
            </a:pP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○ 사업 대표자의 보유 역량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경영 능력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경험 및 학력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기술력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네트워크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수상실적 등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전문성을 설명 </a:t>
            </a:r>
            <a:endParaRPr lang="en-US" altLang="ko-KR" sz="1400" b="1" kern="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685800" lvl="1" indent="-228600" algn="just" fontAlgn="base" latinLnBrk="1">
              <a:lnSpc>
                <a:spcPct val="150000"/>
              </a:lnSpc>
              <a:defRPr/>
            </a:pP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○ 사업운영 능력을 제시하고 사업화 의지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도전정신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유사 경험 등을 설명</a:t>
            </a:r>
            <a:endParaRPr lang="en-US" altLang="ko-KR" sz="1400" b="1" kern="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685800" lvl="1" indent="-228600" algn="just" fontAlgn="base">
              <a:lnSpc>
                <a:spcPct val="150000"/>
              </a:lnSpc>
              <a:defRPr/>
            </a:pP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○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 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보유하고 있는 장비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·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시설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, 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특허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, 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</a:rPr>
              <a:t>파트너십 등 활용할 수 있는 자원 기재</a:t>
            </a:r>
            <a:endParaRPr lang="ko-KR" altLang="en-US" sz="1400" b="1" kern="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763375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7ECCD2-2C4D-520A-0740-23920D5F9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그룹 23">
            <a:extLst>
              <a:ext uri="{FF2B5EF4-FFF2-40B4-BE49-F238E27FC236}">
                <a16:creationId xmlns:a16="http://schemas.microsoft.com/office/drawing/2014/main" id="{FD0EF6A0-2AF0-3317-C032-65E6776F88FB}"/>
              </a:ext>
            </a:extLst>
          </p:cNvPr>
          <p:cNvGrpSpPr/>
          <p:nvPr/>
        </p:nvGrpSpPr>
        <p:grpSpPr>
          <a:xfrm>
            <a:off x="8642231" y="118686"/>
            <a:ext cx="535107" cy="185921"/>
            <a:chOff x="10399341" y="124622"/>
            <a:chExt cx="861590" cy="299357"/>
          </a:xfrm>
        </p:grpSpPr>
        <p:pic>
          <p:nvPicPr>
            <p:cNvPr id="25" name="그래픽 83">
              <a:extLst>
                <a:ext uri="{FF2B5EF4-FFF2-40B4-BE49-F238E27FC236}">
                  <a16:creationId xmlns:a16="http://schemas.microsoft.com/office/drawing/2014/main" id="{500130FC-F5B9-FA5C-C33C-31F11BECBB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r="49942"/>
            <a:stretch/>
          </p:blipFill>
          <p:spPr>
            <a:xfrm>
              <a:off x="10399341" y="124622"/>
              <a:ext cx="302431" cy="299357"/>
            </a:xfrm>
            <a:prstGeom prst="rect">
              <a:avLst/>
            </a:prstGeom>
          </p:spPr>
        </p:pic>
        <p:pic>
          <p:nvPicPr>
            <p:cNvPr id="26" name="그래픽 84">
              <a:extLst>
                <a:ext uri="{FF2B5EF4-FFF2-40B4-BE49-F238E27FC236}">
                  <a16:creationId xmlns:a16="http://schemas.microsoft.com/office/drawing/2014/main" id="{E4B4204A-7DC0-C830-290A-E657A69A53D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733879" y="165616"/>
              <a:ext cx="527052" cy="217370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B3D23918-A92B-8253-EB22-A6F792074F0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19200" y="598750"/>
            <a:ext cx="32430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742950" latinLnBrk="1">
              <a:spcAft>
                <a:spcPts val="244"/>
              </a:spcAft>
              <a:defRPr/>
            </a:pP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04.</a:t>
            </a:r>
            <a:endParaRPr lang="ko-KR" altLang="en-US" sz="2000" b="1" dirty="0">
              <a:latin typeface="맑은 고딕" panose="020B0503020000020004" pitchFamily="50" charset="-127"/>
              <a:ea typeface="맑은 고딕" panose="020B0503020000020004" pitchFamily="50" charset="-127"/>
              <a:cs typeface="Pretendard Black" panose="02000A03000000020004" pitchFamily="2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DBC77A2-A077-18A4-4B6E-F30B650CC40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51599" y="598750"/>
            <a:ext cx="392743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742950" latinLnBrk="1">
              <a:spcAft>
                <a:spcPts val="244"/>
              </a:spcAft>
              <a:defRPr/>
            </a:pP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팀 역량</a:t>
            </a:r>
            <a:endParaRPr lang="ko-KR" altLang="en-US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Pretendard Black" panose="02000A03000000020004" pitchFamily="2" charset="-127"/>
            </a:endParaRPr>
          </a:p>
        </p:txBody>
      </p:sp>
      <p:sp>
        <p:nvSpPr>
          <p:cNvPr id="19" name="사각형: 둥근 모서리 12">
            <a:extLst>
              <a:ext uri="{FF2B5EF4-FFF2-40B4-BE49-F238E27FC236}">
                <a16:creationId xmlns:a16="http://schemas.microsoft.com/office/drawing/2014/main" id="{62D1F984-D1DE-D307-43C4-0CB8D4098B0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44909" y="1050498"/>
            <a:ext cx="5400000" cy="41234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defTabSz="742950" latinLnBrk="1">
              <a:defRPr/>
            </a:pPr>
            <a:r>
              <a:rPr lang="en-US" altLang="ko-KR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 4-2. </a:t>
            </a:r>
            <a:r>
              <a:rPr lang="ko-KR" altLang="en-US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인력 및 조직 운영 계획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836B7C8-D302-459A-ACF3-BFAEF686BEC4}"/>
              </a:ext>
            </a:extLst>
          </p:cNvPr>
          <p:cNvSpPr txBox="1"/>
          <p:nvPr/>
        </p:nvSpPr>
        <p:spPr>
          <a:xfrm>
            <a:off x="1311966" y="1606815"/>
            <a:ext cx="762248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just" defTabSz="457200" rtl="0" eaLnBrk="1" fontAlgn="base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4-2. 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인력 및 조직 운영 계획</a:t>
            </a:r>
            <a:endParaRPr lang="en-US" altLang="ko-KR" sz="1400" b="1" kern="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685800" lvl="1" indent="-228600" algn="just" fontAlgn="base" latinLnBrk="1">
              <a:lnSpc>
                <a:spcPct val="150000"/>
              </a:lnSpc>
              <a:defRPr/>
            </a:pP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(1)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현재 보유 중인 역량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전문기술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경력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네트워크 등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 활용방안과 부족한 역량 극복 방안 등 사업 조직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신규인력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외부파트너 협력 등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계획을 서술</a:t>
            </a:r>
            <a:endParaRPr lang="en-US" altLang="ko-KR" sz="1400" b="1" kern="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143000" lvl="2" indent="-228600" algn="just" fontAlgn="base" latinLnBrk="1">
              <a:lnSpc>
                <a:spcPct val="150000"/>
              </a:lnSpc>
              <a:defRPr/>
            </a:pPr>
            <a:r>
              <a:rPr lang="ko-KR" altLang="en-US" sz="1400" b="1" kern="0" dirty="0">
                <a:solidFill>
                  <a:srgbClr val="FF0000"/>
                </a:solidFill>
                <a:highlight>
                  <a:srgbClr val="FFFF00"/>
                </a:highlight>
                <a:latin typeface="맑은 고딕" panose="020B0503020000020004" pitchFamily="50" charset="-127"/>
                <a:ea typeface="맑은 고딕" panose="020B0503020000020004" pitchFamily="50" charset="-127"/>
              </a:rPr>
              <a:t>○</a:t>
            </a:r>
            <a:r>
              <a:rPr lang="en-US" altLang="ko-KR" sz="1400" b="1" kern="0" dirty="0">
                <a:solidFill>
                  <a:srgbClr val="FF0000"/>
                </a:solidFill>
                <a:highlight>
                  <a:srgbClr val="FFFF00"/>
                </a:highlight>
                <a:latin typeface="맑은 고딕" panose="020B0503020000020004" pitchFamily="50" charset="-127"/>
                <a:ea typeface="맑은 고딕" panose="020B0503020000020004" pitchFamily="50" charset="-127"/>
              </a:rPr>
              <a:t> (</a:t>
            </a:r>
            <a:r>
              <a:rPr lang="ko-KR" altLang="en-US" sz="1400" b="1" kern="0" dirty="0">
                <a:solidFill>
                  <a:srgbClr val="FF0000"/>
                </a:solidFill>
                <a:highlight>
                  <a:srgbClr val="FFFF00"/>
                </a:highlight>
                <a:latin typeface="맑은 고딕" panose="020B0503020000020004" pitchFamily="50" charset="-127"/>
                <a:ea typeface="맑은 고딕" panose="020B0503020000020004" pitchFamily="50" charset="-127"/>
              </a:rPr>
              <a:t>필수</a:t>
            </a:r>
            <a:r>
              <a:rPr lang="en-US" altLang="ko-KR" sz="1400" b="1" kern="0" dirty="0">
                <a:solidFill>
                  <a:srgbClr val="FF0000"/>
                </a:solidFill>
                <a:highlight>
                  <a:srgbClr val="FFFF00"/>
                </a:highlight>
                <a:latin typeface="맑은 고딕" panose="020B0503020000020004" pitchFamily="50" charset="-127"/>
                <a:ea typeface="맑은 고딕" panose="020B0503020000020004" pitchFamily="50" charset="-127"/>
              </a:rPr>
              <a:t>) 26</a:t>
            </a:r>
            <a:r>
              <a:rPr lang="ko-KR" altLang="en-US" sz="1400" b="1" kern="0" dirty="0">
                <a:solidFill>
                  <a:srgbClr val="FF0000"/>
                </a:solidFill>
                <a:highlight>
                  <a:srgbClr val="FFFF00"/>
                </a:highlight>
                <a:latin typeface="맑은 고딕" panose="020B0503020000020004" pitchFamily="50" charset="-127"/>
                <a:ea typeface="맑은 고딕" panose="020B0503020000020004" pitchFamily="50" charset="-127"/>
              </a:rPr>
              <a:t>년 신규 고용 계획</a:t>
            </a:r>
            <a:r>
              <a:rPr lang="en-US" altLang="ko-KR" sz="1400" b="1" kern="0" dirty="0">
                <a:solidFill>
                  <a:srgbClr val="FF0000"/>
                </a:solidFill>
                <a:highlight>
                  <a:srgbClr val="FFFF00"/>
                </a:highlight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400" b="1" kern="0" dirty="0">
                <a:solidFill>
                  <a:srgbClr val="FF0000"/>
                </a:solidFill>
                <a:highlight>
                  <a:srgbClr val="FFFF00"/>
                </a:highlight>
                <a:latin typeface="맑은 고딕" panose="020B0503020000020004" pitchFamily="50" charset="-127"/>
                <a:ea typeface="맑은 고딕" panose="020B0503020000020004" pitchFamily="50" charset="-127"/>
              </a:rPr>
              <a:t>직무</a:t>
            </a:r>
            <a:r>
              <a:rPr lang="en-US" altLang="ko-KR" sz="1400" b="1" kern="0" dirty="0">
                <a:solidFill>
                  <a:srgbClr val="FF0000"/>
                </a:solidFill>
                <a:highlight>
                  <a:srgbClr val="FFFF00"/>
                </a:highlight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b="1" kern="0" dirty="0">
                <a:solidFill>
                  <a:srgbClr val="FF0000"/>
                </a:solidFill>
                <a:highlight>
                  <a:srgbClr val="FFFF00"/>
                </a:highlight>
                <a:latin typeface="맑은 고딕" panose="020B0503020000020004" pitchFamily="50" charset="-127"/>
                <a:ea typeface="맑은 고딕" panose="020B0503020000020004" pitchFamily="50" charset="-127"/>
              </a:rPr>
              <a:t>시기 등</a:t>
            </a:r>
            <a:r>
              <a:rPr lang="en-US" altLang="ko-KR" sz="1400" b="1" kern="0" dirty="0">
                <a:solidFill>
                  <a:srgbClr val="FF0000"/>
                </a:solidFill>
                <a:highlight>
                  <a:srgbClr val="FFFF00"/>
                </a:highlight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400" b="1" kern="0" dirty="0">
                <a:solidFill>
                  <a:srgbClr val="FF0000"/>
                </a:solidFill>
                <a:highlight>
                  <a:srgbClr val="FFFF00"/>
                </a:highlight>
                <a:latin typeface="맑은 고딕" panose="020B0503020000020004" pitchFamily="50" charset="-127"/>
                <a:ea typeface="맑은 고딕" panose="020B0503020000020004" pitchFamily="50" charset="-127"/>
              </a:rPr>
              <a:t>반드시 기재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  <a:p>
            <a:pPr marL="685800" lvl="1" indent="-228600" algn="just" fontAlgn="base" latinLnBrk="1">
              <a:lnSpc>
                <a:spcPct val="150000"/>
              </a:lnSpc>
              <a:defRPr/>
            </a:pP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(2)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팀 구성 현황 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표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5 </a:t>
            </a:r>
            <a:r>
              <a:rPr lang="ko-KR" altLang="en-US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참조</a:t>
            </a:r>
            <a:r>
              <a:rPr lang="en-US" altLang="ko-KR" sz="1400" b="1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en-US" altLang="ko-KR" sz="1400" b="1" kern="0" dirty="0">
              <a:solidFill>
                <a:srgbClr val="FF0000"/>
              </a:solidFill>
              <a:highlight>
                <a:srgbClr val="FFFF00"/>
              </a:highligh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685800" lvl="1" indent="-228600" algn="just" fontAlgn="base" latinLnBrk="1">
              <a:lnSpc>
                <a:spcPct val="150000"/>
              </a:lnSpc>
              <a:defRPr/>
            </a:pPr>
            <a:endParaRPr lang="en-US" altLang="ko-KR" sz="1400" b="1" kern="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E6C927-ABB7-6B5F-CAC0-DEBA147C002F}"/>
              </a:ext>
            </a:extLst>
          </p:cNvPr>
          <p:cNvSpPr txBox="1"/>
          <p:nvPr/>
        </p:nvSpPr>
        <p:spPr>
          <a:xfrm>
            <a:off x="273949" y="3924659"/>
            <a:ext cx="935810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0" lang="en-US" altLang="ko-KR" sz="1400" b="1" i="0" u="none" strike="noStrike" kern="0" cap="none" spc="-12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[</a:t>
            </a:r>
            <a:r>
              <a:rPr kumimoji="0" lang="ko-KR" altLang="en-US" sz="1400" b="1" i="0" u="none" strike="noStrike" kern="0" cap="none" spc="-12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표</a:t>
            </a:r>
            <a:r>
              <a:rPr kumimoji="0" lang="en-US" altLang="ko-KR" sz="1400" b="1" i="0" u="none" strike="noStrike" kern="0" cap="none" spc="-12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5] </a:t>
            </a:r>
            <a:r>
              <a:rPr kumimoji="0" lang="ko-KR" altLang="en-US" sz="1400" b="1" i="0" u="none" strike="noStrike" kern="0" cap="none" spc="-12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팀 구성 현황</a:t>
            </a:r>
            <a:endParaRPr lang="ko-KR" altLang="en-US" b="1" dirty="0"/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049CF0A5-7F71-241F-F773-249D17B52F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6668239"/>
              </p:ext>
            </p:extLst>
          </p:nvPr>
        </p:nvGraphicFramePr>
        <p:xfrm>
          <a:off x="230798" y="4201850"/>
          <a:ext cx="9358100" cy="2047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5516">
                  <a:extLst>
                    <a:ext uri="{9D8B030D-6E8A-4147-A177-3AD203B41FA5}">
                      <a16:colId xmlns:a16="http://schemas.microsoft.com/office/drawing/2014/main" val="1198301924"/>
                    </a:ext>
                  </a:extLst>
                </a:gridCol>
                <a:gridCol w="1065516">
                  <a:extLst>
                    <a:ext uri="{9D8B030D-6E8A-4147-A177-3AD203B41FA5}">
                      <a16:colId xmlns:a16="http://schemas.microsoft.com/office/drawing/2014/main" val="95811163"/>
                    </a:ext>
                  </a:extLst>
                </a:gridCol>
                <a:gridCol w="1401120">
                  <a:extLst>
                    <a:ext uri="{9D8B030D-6E8A-4147-A177-3AD203B41FA5}">
                      <a16:colId xmlns:a16="http://schemas.microsoft.com/office/drawing/2014/main" val="1028737888"/>
                    </a:ext>
                  </a:extLst>
                </a:gridCol>
                <a:gridCol w="1299834">
                  <a:extLst>
                    <a:ext uri="{9D8B030D-6E8A-4147-A177-3AD203B41FA5}">
                      <a16:colId xmlns:a16="http://schemas.microsoft.com/office/drawing/2014/main" val="1587058688"/>
                    </a:ext>
                  </a:extLst>
                </a:gridCol>
                <a:gridCol w="3271319">
                  <a:extLst>
                    <a:ext uri="{9D8B030D-6E8A-4147-A177-3AD203B41FA5}">
                      <a16:colId xmlns:a16="http://schemas.microsoft.com/office/drawing/2014/main" val="2881744402"/>
                    </a:ext>
                  </a:extLst>
                </a:gridCol>
                <a:gridCol w="1254795">
                  <a:extLst>
                    <a:ext uri="{9D8B030D-6E8A-4147-A177-3AD203B41FA5}">
                      <a16:colId xmlns:a16="http://schemas.microsoft.com/office/drawing/2014/main" val="3235106151"/>
                    </a:ext>
                  </a:extLst>
                </a:gridCol>
              </a:tblGrid>
              <a:tr h="2925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성명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직위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담당업무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보유역량</a:t>
                      </a:r>
                      <a:r>
                        <a:rPr lang="en-US" altLang="ko-KR" sz="12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경력</a:t>
                      </a:r>
                      <a:r>
                        <a:rPr lang="en-US" altLang="ko-KR" sz="12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2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학력 등</a:t>
                      </a:r>
                      <a:r>
                        <a:rPr lang="en-US" altLang="ko-KR" sz="12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200" b="1" i="0" spc="-15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i="0" spc="-15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채용상태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0150470"/>
                  </a:ext>
                </a:extLst>
              </a:tr>
              <a:tr h="2925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정규직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i="0" spc="-150" dirty="0" err="1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김관광</a:t>
                      </a:r>
                      <a:endParaRPr lang="ko-KR" altLang="en-US" sz="1200" b="1" i="0" spc="-15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공동대표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SW </a:t>
                      </a:r>
                      <a:r>
                        <a:rPr lang="ko-KR" altLang="en-US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개발 총괄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00</a:t>
                      </a:r>
                      <a:r>
                        <a:rPr lang="ko-KR" altLang="en-US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 </a:t>
                      </a:r>
                      <a:r>
                        <a:rPr lang="en-US" altLang="ko-KR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00</a:t>
                      </a:r>
                      <a:r>
                        <a:rPr lang="ko-KR" altLang="en-US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과 교수 재직</a:t>
                      </a:r>
                      <a:r>
                        <a:rPr lang="en-US" altLang="ko-KR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(00</a:t>
                      </a:r>
                      <a:r>
                        <a:rPr lang="ko-KR" altLang="en-US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</a:t>
                      </a:r>
                      <a:r>
                        <a:rPr lang="en-US" altLang="ko-KR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200" b="1" i="0" spc="-15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완료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4158162"/>
                  </a:ext>
                </a:extLst>
              </a:tr>
              <a:tr h="2925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정규직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i="0" spc="-150" dirty="0" err="1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이기업</a:t>
                      </a:r>
                      <a:endParaRPr lang="ko-KR" altLang="en-US" sz="1200" b="1" i="0" spc="-15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홍보 및 마케팅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00</a:t>
                      </a:r>
                      <a:r>
                        <a:rPr lang="ko-KR" altLang="en-US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과 전공</a:t>
                      </a:r>
                      <a:r>
                        <a:rPr lang="en-US" altLang="ko-KR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00</a:t>
                      </a:r>
                      <a:r>
                        <a:rPr lang="ko-KR" altLang="en-US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기업 </a:t>
                      </a:r>
                      <a:r>
                        <a:rPr lang="ko-KR" altLang="en-US" sz="1200" b="1" i="0" spc="-150" dirty="0" err="1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홍보팀</a:t>
                      </a:r>
                      <a:r>
                        <a:rPr lang="ko-KR" altLang="en-US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경력</a:t>
                      </a:r>
                      <a:r>
                        <a:rPr lang="en-US" altLang="ko-KR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(0</a:t>
                      </a:r>
                      <a:r>
                        <a:rPr lang="ko-KR" altLang="en-US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 이상</a:t>
                      </a:r>
                      <a:r>
                        <a:rPr lang="en-US" altLang="ko-KR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200" b="1" i="0" spc="-15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완료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6330737"/>
                  </a:ext>
                </a:extLst>
              </a:tr>
              <a:tr h="2925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비정규직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박지원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해외 수출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00</a:t>
                      </a:r>
                      <a:r>
                        <a:rPr lang="ko-KR" altLang="en-US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기업 해외영업팀 경력</a:t>
                      </a:r>
                      <a:r>
                        <a:rPr lang="en-US" altLang="ko-KR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(00</a:t>
                      </a:r>
                      <a:r>
                        <a:rPr lang="ko-KR" altLang="en-US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이상</a:t>
                      </a:r>
                      <a:r>
                        <a:rPr lang="en-US" altLang="ko-KR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200" b="1" i="0" spc="-15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완료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8338223"/>
                  </a:ext>
                </a:extLst>
              </a:tr>
              <a:tr h="2925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정규직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</a:t>
                      </a:r>
                      <a:endParaRPr lang="ko-KR" altLang="en-US" sz="1200" b="1" i="0" spc="-15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팀장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해외 수출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해외영업 경력</a:t>
                      </a:r>
                      <a:r>
                        <a:rPr lang="en-US" altLang="ko-KR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(4</a:t>
                      </a:r>
                      <a:r>
                        <a:rPr lang="ko-KR" altLang="en-US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년 이상</a:t>
                      </a:r>
                      <a:r>
                        <a:rPr lang="en-US" altLang="ko-KR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)</a:t>
                      </a:r>
                      <a:endParaRPr lang="ko-KR" altLang="en-US" sz="1200" b="1" i="0" spc="-15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예정</a:t>
                      </a:r>
                      <a:r>
                        <a:rPr lang="en-US" altLang="ko-KR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(2026. 6 </a:t>
                      </a:r>
                      <a:r>
                        <a:rPr lang="ko-KR" altLang="en-US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월</a:t>
                      </a:r>
                      <a:r>
                        <a:rPr lang="en-US" altLang="ko-KR" sz="1200" b="1" i="0" spc="-15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200" b="1" i="0" spc="-15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3844958"/>
                  </a:ext>
                </a:extLst>
              </a:tr>
              <a:tr h="2925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i="0" spc="-15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i="0" spc="-15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i="0" spc="-15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i="0" spc="-15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i="0" spc="-15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i="0" spc="-15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7736858"/>
                  </a:ext>
                </a:extLst>
              </a:tr>
              <a:tr h="2925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i="0" spc="-15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i="0" spc="-15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i="0" spc="-15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i="0" spc="-15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i="0" spc="-15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i="0" spc="-15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6720474"/>
                  </a:ext>
                </a:extLst>
              </a:tr>
            </a:tbl>
          </a:graphicData>
        </a:graphic>
      </p:graphicFrame>
      <p:sp>
        <p:nvSpPr>
          <p:cNvPr id="7" name="직사각형 6">
            <a:extLst>
              <a:ext uri="{FF2B5EF4-FFF2-40B4-BE49-F238E27FC236}">
                <a16:creationId xmlns:a16="http://schemas.microsoft.com/office/drawing/2014/main" id="{9C86A2F8-F102-BA74-2EBB-7A316CEDCC9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4200524" y="4232435"/>
            <a:ext cx="4068000" cy="2016915"/>
          </a:xfrm>
          <a:prstGeom prst="rect">
            <a:avLst/>
          </a:prstGeom>
          <a:solidFill>
            <a:schemeClr val="bg2"/>
          </a:solidFill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altLang="ko-KR" sz="105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en-US" altLang="ko-KR" sz="1050" b="1" dirty="0">
                <a:solidFill>
                  <a:schemeClr val="tx1"/>
                </a:solidFill>
                <a:highlight>
                  <a:srgbClr val="FFFF00"/>
                </a:highlight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1050" b="1" dirty="0">
                <a:solidFill>
                  <a:schemeClr val="tx1"/>
                </a:solidFill>
                <a:highlight>
                  <a:srgbClr val="FFFF00"/>
                </a:highlight>
                <a:latin typeface="맑은 고딕" panose="020B0503020000020004" pitchFamily="50" charset="-127"/>
                <a:ea typeface="맑은 고딕" panose="020B0503020000020004" pitchFamily="50" charset="-127"/>
              </a:rPr>
              <a:t>표</a:t>
            </a:r>
            <a:r>
              <a:rPr lang="en-US" altLang="ko-KR" sz="1050" b="1" dirty="0">
                <a:solidFill>
                  <a:schemeClr val="tx1"/>
                </a:solidFill>
                <a:highlight>
                  <a:srgbClr val="FFFF00"/>
                </a:highlight>
                <a:latin typeface="맑은 고딕" panose="020B0503020000020004" pitchFamily="50" charset="-127"/>
                <a:ea typeface="맑은 고딕" panose="020B0503020000020004" pitchFamily="50" charset="-127"/>
              </a:rPr>
              <a:t>5] </a:t>
            </a:r>
            <a:r>
              <a:rPr lang="ko-KR" altLang="en-US" sz="1050" b="1" dirty="0">
                <a:solidFill>
                  <a:schemeClr val="tx1"/>
                </a:solidFill>
                <a:highlight>
                  <a:srgbClr val="FFFF00"/>
                </a:highlight>
                <a:latin typeface="맑은 고딕" panose="020B0503020000020004" pitchFamily="50" charset="-127"/>
                <a:ea typeface="맑은 고딕" panose="020B0503020000020004" pitchFamily="50" charset="-127"/>
              </a:rPr>
              <a:t>세부 작성 가이드</a:t>
            </a:r>
            <a:endParaRPr lang="en-US" altLang="ko-KR" sz="1050" b="1" dirty="0">
              <a:solidFill>
                <a:schemeClr val="tx1"/>
              </a:solidFill>
              <a:highlight>
                <a:srgbClr val="FFFF00"/>
              </a:highligh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05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지원 기업의 특성에 맞게 가감하여 작성</a:t>
            </a:r>
            <a:r>
              <a:rPr lang="en-US" altLang="ko-KR" sz="105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05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표의 행 추가</a:t>
            </a:r>
            <a:r>
              <a:rPr lang="en-US" altLang="ko-KR" sz="105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05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삭제</a:t>
            </a:r>
            <a:r>
              <a:rPr lang="en-US" altLang="ko-KR" sz="105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05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등</a:t>
            </a:r>
            <a:r>
              <a:rPr lang="en-US" altLang="ko-KR" sz="105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892634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FF827555-E272-ADDA-3F64-ED16C4E96790}"/>
              </a:ext>
            </a:extLst>
          </p:cNvPr>
          <p:cNvSpPr txBox="1"/>
          <p:nvPr/>
        </p:nvSpPr>
        <p:spPr>
          <a:xfrm>
            <a:off x="3311845" y="3068901"/>
            <a:ext cx="3282309" cy="72019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defTabSz="742950" latinLnBrk="1">
              <a:lnSpc>
                <a:spcPct val="90000"/>
              </a:lnSpc>
              <a:defRPr/>
            </a:pPr>
            <a:r>
              <a:rPr lang="ko-KR" altLang="en-US" sz="5200" b="1" spc="-81" dirty="0">
                <a:solidFill>
                  <a:srgbClr val="3B69AA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Pretendard Black" panose="02000A03000000020004" pitchFamily="2" charset="-127"/>
              </a:rPr>
              <a:t>감사합니다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5ECC1594-7948-4524-AB05-26B0F0397E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5097" y="77521"/>
            <a:ext cx="1524462" cy="351104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2266B9C4-ADBD-40DA-A526-FBA8BD4C0B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5097" y="465398"/>
            <a:ext cx="1563612" cy="47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631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17337</TotalTime>
  <Words>2142</Words>
  <Application>Microsoft Office PowerPoint</Application>
  <PresentationFormat>A4 용지(210x297mm)</PresentationFormat>
  <Paragraphs>358</Paragraphs>
  <Slides>20</Slides>
  <Notes>20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7" baseType="lpstr">
      <vt:lpstr>Wingdings</vt:lpstr>
      <vt:lpstr>맑은 고딕 Semilight</vt:lpstr>
      <vt:lpstr>HY견고딕</vt:lpstr>
      <vt:lpstr>Arial</vt:lpstr>
      <vt:lpstr>맑은 고딕</vt:lpstr>
      <vt:lpstr>Pretendard Black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meanofours@naver.com</dc:creator>
  <cp:lastModifiedBy>user1</cp:lastModifiedBy>
  <cp:revision>505</cp:revision>
  <cp:lastPrinted>2026-03-09T05:02:32Z</cp:lastPrinted>
  <dcterms:created xsi:type="dcterms:W3CDTF">2020-02-26T06:57:46Z</dcterms:created>
  <dcterms:modified xsi:type="dcterms:W3CDTF">2026-03-09T05:03:26Z</dcterms:modified>
</cp:coreProperties>
</file>